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8" r:id="rId4"/>
    <p:sldId id="260" r:id="rId5"/>
    <p:sldId id="262" r:id="rId6"/>
    <p:sldId id="267" r:id="rId7"/>
    <p:sldId id="269" r:id="rId8"/>
    <p:sldId id="270" r:id="rId9"/>
    <p:sldId id="271" r:id="rId10"/>
    <p:sldId id="272" r:id="rId11"/>
    <p:sldId id="273" r:id="rId12"/>
    <p:sldId id="259" r:id="rId13"/>
    <p:sldId id="261" r:id="rId14"/>
    <p:sldId id="265" r:id="rId15"/>
    <p:sldId id="263" r:id="rId16"/>
    <p:sldId id="264" r:id="rId17"/>
    <p:sldId id="266" r:id="rId18"/>
    <p:sldId id="258"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CBC2"/>
    <a:srgbClr val="D7AA80"/>
    <a:srgbClr val="CA8E6D"/>
    <a:srgbClr val="D4792B"/>
    <a:srgbClr val="BCA36F"/>
    <a:srgbClr val="131315"/>
    <a:srgbClr val="9AAD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666A3-7027-4D14-8F05-4D98C04B6FE6}" type="datetimeFigureOut">
              <a:rPr lang="ru-RU" smtClean="0"/>
              <a:t>06.03.2024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2B947-7610-4C27-B8BA-43D60D8A527B}" type="slidenum">
              <a:rPr lang="ru-RU" smtClean="0"/>
              <a:t>‹#›</a:t>
            </a:fld>
            <a:endParaRPr lang="ru-RU"/>
          </a:p>
        </p:txBody>
      </p:sp>
    </p:spTree>
    <p:extLst>
      <p:ext uri="{BB962C8B-B14F-4D97-AF65-F5344CB8AC3E}">
        <p14:creationId xmlns:p14="http://schemas.microsoft.com/office/powerpoint/2010/main" val="712559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992B947-7610-4C27-B8BA-43D60D8A527B}" type="slidenum">
              <a:rPr lang="ru-RU" smtClean="0"/>
              <a:t>2</a:t>
            </a:fld>
            <a:endParaRPr lang="ru-RU"/>
          </a:p>
        </p:txBody>
      </p:sp>
    </p:spTree>
    <p:extLst>
      <p:ext uri="{BB962C8B-B14F-4D97-AF65-F5344CB8AC3E}">
        <p14:creationId xmlns:p14="http://schemas.microsoft.com/office/powerpoint/2010/main" val="3819229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992B947-7610-4C27-B8BA-43D60D8A527B}" type="slidenum">
              <a:rPr lang="ru-RU" smtClean="0"/>
              <a:t>4</a:t>
            </a:fld>
            <a:endParaRPr lang="ru-RU"/>
          </a:p>
        </p:txBody>
      </p:sp>
    </p:spTree>
    <p:extLst>
      <p:ext uri="{BB962C8B-B14F-4D97-AF65-F5344CB8AC3E}">
        <p14:creationId xmlns:p14="http://schemas.microsoft.com/office/powerpoint/2010/main" val="46702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992B947-7610-4C27-B8BA-43D60D8A527B}" type="slidenum">
              <a:rPr lang="ru-RU" smtClean="0"/>
              <a:t>12</a:t>
            </a:fld>
            <a:endParaRPr lang="ru-RU"/>
          </a:p>
        </p:txBody>
      </p:sp>
    </p:spTree>
    <p:extLst>
      <p:ext uri="{BB962C8B-B14F-4D97-AF65-F5344CB8AC3E}">
        <p14:creationId xmlns:p14="http://schemas.microsoft.com/office/powerpoint/2010/main" val="31917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D5BA66-6FE6-4D9C-B274-66FBD6A120B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C43EE7E-F9C1-4FB8-8B3E-4E89A0007A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022DA9C-64C2-4579-BA34-FAAC2EBD7FFA}"/>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5" name="Нижний колонтитул 4">
            <a:extLst>
              <a:ext uri="{FF2B5EF4-FFF2-40B4-BE49-F238E27FC236}">
                <a16:creationId xmlns:a16="http://schemas.microsoft.com/office/drawing/2014/main" id="{E540A1CF-240D-4FCC-9485-1F0CE8BD3D0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D5FA183-38D0-4B7C-8676-C635F6A9E287}"/>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276220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9491D9-1121-4C63-A8AD-8D57AB31C12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1CEC72B-D4A6-45FE-A6F3-A5EF66C587C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9B961D-46E7-4F30-92C1-2943006295B1}"/>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5" name="Нижний колонтитул 4">
            <a:extLst>
              <a:ext uri="{FF2B5EF4-FFF2-40B4-BE49-F238E27FC236}">
                <a16:creationId xmlns:a16="http://schemas.microsoft.com/office/drawing/2014/main" id="{C38CBC2A-4F4A-4220-AE0F-09065C00207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2B9E9D8-3FE0-40AB-A7CE-031B530B844E}"/>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1878261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0F32799-ECF7-495C-97AF-66A52101507B}"/>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BC3B855-7C11-4BC2-837C-B52B53E17C2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4DA3B60-527B-4828-B36A-4D412264937E}"/>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5" name="Нижний колонтитул 4">
            <a:extLst>
              <a:ext uri="{FF2B5EF4-FFF2-40B4-BE49-F238E27FC236}">
                <a16:creationId xmlns:a16="http://schemas.microsoft.com/office/drawing/2014/main" id="{DE90517F-EC91-4E27-837E-2D81A2B8404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D982CE8-A3DD-4482-B234-A17AA292AE37}"/>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105623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8CA41-34A9-4359-81E6-AB17D17D210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F696E0E-B31F-44A3-8190-01A2C99741E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A7DB04-04C8-4480-8BC2-D826761AAEBF}"/>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5" name="Нижний колонтитул 4">
            <a:extLst>
              <a:ext uri="{FF2B5EF4-FFF2-40B4-BE49-F238E27FC236}">
                <a16:creationId xmlns:a16="http://schemas.microsoft.com/office/drawing/2014/main" id="{66CA1CA3-8D16-4077-8008-013609AA6C8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1B325BF-8441-4D92-886A-873CE38E546D}"/>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165349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31256D-DD51-47B7-85A6-E9B739806F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82FCD0E-8E8F-405B-ACEE-79EDD13B9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8F1E9C5-5205-4319-8B7B-03BA69C99D52}"/>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5" name="Нижний колонтитул 4">
            <a:extLst>
              <a:ext uri="{FF2B5EF4-FFF2-40B4-BE49-F238E27FC236}">
                <a16:creationId xmlns:a16="http://schemas.microsoft.com/office/drawing/2014/main" id="{62730E2A-ADC3-4426-B63C-79D7D68AEA0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EC216B5-D283-4881-AB09-CD34BD3E35F7}"/>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123415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8EA215-5BCA-42FA-B08B-B1760C1263A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3771F4F-2146-4A26-BFAA-677CAB920E9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F1D9E5B-6EB5-498F-9AFC-81459C78AAE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B0C1107-4941-440A-B4CC-327092F7314E}"/>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6" name="Нижний колонтитул 5">
            <a:extLst>
              <a:ext uri="{FF2B5EF4-FFF2-40B4-BE49-F238E27FC236}">
                <a16:creationId xmlns:a16="http://schemas.microsoft.com/office/drawing/2014/main" id="{35D764A1-027C-4BF2-B0FE-807EF8FA019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07CE201-5EBD-4EAE-BE03-BE324E5F9F35}"/>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332583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4FFE92-2A31-4F31-91D9-F24378FBF81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CD15C888-52D8-4180-BD75-4FBD6E9D8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0030FEF-C7C0-4442-9F8F-82BA02152CF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D187290-C93D-4E62-98CF-90063ECBE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C40DDB8-B0BF-48D5-A8AF-2DF511DC00E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200015B-01F4-4CFE-B79E-20AE93E4A3E0}"/>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8" name="Нижний колонтитул 7">
            <a:extLst>
              <a:ext uri="{FF2B5EF4-FFF2-40B4-BE49-F238E27FC236}">
                <a16:creationId xmlns:a16="http://schemas.microsoft.com/office/drawing/2014/main" id="{CF1AAFC3-107C-47D6-8B5D-D1C3422EA28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7C51E26D-3117-4E46-9C6B-12DDF13FA36E}"/>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942030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D6E8D7-7D78-4F26-84C6-779ADDBDC87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FED099C-1F02-40CD-8642-14C5D2A41A3C}"/>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4" name="Нижний колонтитул 3">
            <a:extLst>
              <a:ext uri="{FF2B5EF4-FFF2-40B4-BE49-F238E27FC236}">
                <a16:creationId xmlns:a16="http://schemas.microsoft.com/office/drawing/2014/main" id="{A20E2362-F2BF-4DA2-8215-BFA7B29E2C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EEF54A3-97FF-4B80-BA7D-296FFE7B7413}"/>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2301510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5FDC482-D8A7-470D-B9A5-DF7DCE13B57E}"/>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3" name="Нижний колонтитул 2">
            <a:extLst>
              <a:ext uri="{FF2B5EF4-FFF2-40B4-BE49-F238E27FC236}">
                <a16:creationId xmlns:a16="http://schemas.microsoft.com/office/drawing/2014/main" id="{F7DD1A28-1E5D-4ABC-BB3C-24D03763D935}"/>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E7EEFFF-BDCD-4675-86DF-02231D0E2571}"/>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3831273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9F7F8E-002E-4BA2-A530-E98B394DAD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D7760AD-E59F-4EE0-A4AC-A20DDF1D9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CE78CB3-5FBB-40B9-92CB-F5F9087CE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3D0C60E-41C4-4F02-B42C-9C5F421B7267}"/>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6" name="Нижний колонтитул 5">
            <a:extLst>
              <a:ext uri="{FF2B5EF4-FFF2-40B4-BE49-F238E27FC236}">
                <a16:creationId xmlns:a16="http://schemas.microsoft.com/office/drawing/2014/main" id="{7EC109AB-8794-43D5-901E-EE968677560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255FB5F-FD52-4296-9686-DE3E4996688B}"/>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278237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3C2CBD-4C78-4729-A81E-09B0228E877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0255A04-9802-4E12-A5F5-90C87E534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423AC5F6-425B-41E8-9571-0C8BE2B63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6314E2B-B003-405C-954A-E379FF3CD4CC}"/>
              </a:ext>
            </a:extLst>
          </p:cNvPr>
          <p:cNvSpPr>
            <a:spLocks noGrp="1"/>
          </p:cNvSpPr>
          <p:nvPr>
            <p:ph type="dt" sz="half" idx="10"/>
          </p:nvPr>
        </p:nvSpPr>
        <p:spPr/>
        <p:txBody>
          <a:bodyPr/>
          <a:lstStyle/>
          <a:p>
            <a:fld id="{46160031-EE1B-42A4-9A52-46AFF58783AE}" type="datetimeFigureOut">
              <a:rPr lang="ru-RU" smtClean="0"/>
              <a:t>06.03.2024</a:t>
            </a:fld>
            <a:endParaRPr lang="ru-RU"/>
          </a:p>
        </p:txBody>
      </p:sp>
      <p:sp>
        <p:nvSpPr>
          <p:cNvPr id="6" name="Нижний колонтитул 5">
            <a:extLst>
              <a:ext uri="{FF2B5EF4-FFF2-40B4-BE49-F238E27FC236}">
                <a16:creationId xmlns:a16="http://schemas.microsoft.com/office/drawing/2014/main" id="{7635FD24-EE87-474B-9A50-57DE414058B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7F98BF2-0BBC-49B1-BFF1-E6F8AEEE441B}"/>
              </a:ext>
            </a:extLst>
          </p:cNvPr>
          <p:cNvSpPr>
            <a:spLocks noGrp="1"/>
          </p:cNvSpPr>
          <p:nvPr>
            <p:ph type="sldNum" sz="quarter" idx="12"/>
          </p:nvPr>
        </p:nvSpPr>
        <p:spPr/>
        <p:txBody>
          <a:bodyPr/>
          <a:lstStyle/>
          <a:p>
            <a:fld id="{5AC7242B-3C0F-48AA-92AE-EF3271B16080}" type="slidenum">
              <a:rPr lang="ru-RU" smtClean="0"/>
              <a:t>‹#›</a:t>
            </a:fld>
            <a:endParaRPr lang="ru-RU"/>
          </a:p>
        </p:txBody>
      </p:sp>
    </p:spTree>
    <p:extLst>
      <p:ext uri="{BB962C8B-B14F-4D97-AF65-F5344CB8AC3E}">
        <p14:creationId xmlns:p14="http://schemas.microsoft.com/office/powerpoint/2010/main" val="10933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782B83-2859-4E94-B726-01FC4AFA0A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466BBE6-4220-4D20-8DDB-4D60C4DE9F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CE5B8A-D289-48CE-BDCF-044AD2C9A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60031-EE1B-42A4-9A52-46AFF58783AE}" type="datetimeFigureOut">
              <a:rPr lang="ru-RU" smtClean="0"/>
              <a:t>06.03.2024</a:t>
            </a:fld>
            <a:endParaRPr lang="ru-RU"/>
          </a:p>
        </p:txBody>
      </p:sp>
      <p:sp>
        <p:nvSpPr>
          <p:cNvPr id="5" name="Нижний колонтитул 4">
            <a:extLst>
              <a:ext uri="{FF2B5EF4-FFF2-40B4-BE49-F238E27FC236}">
                <a16:creationId xmlns:a16="http://schemas.microsoft.com/office/drawing/2014/main" id="{DE9E8AD6-F041-4C75-8962-F59D043E3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86A7B19-43FA-4062-B69B-100DF81DF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C7242B-3C0F-48AA-92AE-EF3271B16080}" type="slidenum">
              <a:rPr lang="ru-RU" smtClean="0"/>
              <a:t>‹#›</a:t>
            </a:fld>
            <a:endParaRPr lang="ru-RU"/>
          </a:p>
        </p:txBody>
      </p:sp>
    </p:spTree>
    <p:extLst>
      <p:ext uri="{BB962C8B-B14F-4D97-AF65-F5344CB8AC3E}">
        <p14:creationId xmlns:p14="http://schemas.microsoft.com/office/powerpoint/2010/main" val="154892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6.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08EDC44C-9D26-4BBF-AD77-9CBE5F6D6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0C2007EA-C9D1-4A0D-847C-CED63DB2D148}"/>
              </a:ext>
            </a:extLst>
          </p:cNvPr>
          <p:cNvSpPr>
            <a:spLocks noGrp="1"/>
          </p:cNvSpPr>
          <p:nvPr>
            <p:ph type="ctrTitle"/>
          </p:nvPr>
        </p:nvSpPr>
        <p:spPr>
          <a:xfrm>
            <a:off x="1006899" y="2364253"/>
            <a:ext cx="5902036" cy="2387600"/>
          </a:xfrm>
        </p:spPr>
        <p:txBody>
          <a:bodyPr>
            <a:normAutofit/>
          </a:bodyPr>
          <a:lstStyle/>
          <a:p>
            <a:r>
              <a:rPr lang="ru-RU" sz="7200" dirty="0">
                <a:solidFill>
                  <a:schemeClr val="bg1"/>
                </a:solidFill>
                <a:latin typeface="Garamond" panose="02020404030301010803" pitchFamily="18" charset="0"/>
              </a:rPr>
              <a:t>ВЛАДИМИРА СВЯТОГО</a:t>
            </a:r>
          </a:p>
        </p:txBody>
      </p:sp>
      <p:pic>
        <p:nvPicPr>
          <p:cNvPr id="5" name="Рисунок 4">
            <a:extLst>
              <a:ext uri="{FF2B5EF4-FFF2-40B4-BE49-F238E27FC236}">
                <a16:creationId xmlns:a16="http://schemas.microsoft.com/office/drawing/2014/main" id="{6BDC767B-7B51-4A47-B3AC-83EE9545E52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4" b="99647" l="9901" r="89975">
                        <a14:foregroundMark x1="23020" y1="15799" x2="26114" y2="15799"/>
                        <a14:foregroundMark x1="24134" y1="16593" x2="23391" y2="20124"/>
                        <a14:foregroundMark x1="31064" y1="19771" x2="30693" y2="22595"/>
                        <a14:foregroundMark x1="27475" y1="20565" x2="25495" y2="20388"/>
                        <a14:foregroundMark x1="17203" y1="19771" x2="17327" y2="22595"/>
                        <a14:foregroundMark x1="22649" y1="21977" x2="23762" y2="30274"/>
                        <a14:foregroundMark x1="23762" y1="30274" x2="22649" y2="31862"/>
                        <a14:foregroundMark x1="15594" y1="49779" x2="12376" y2="54369"/>
                        <a14:foregroundMark x1="83911" y1="76876" x2="90347" y2="92410"/>
                        <a14:foregroundMark x1="90347" y1="92410" x2="88366" y2="99735"/>
                        <a14:foregroundMark x1="88366" y1="99735" x2="82921" y2="90203"/>
                        <a14:foregroundMark x1="82921" y1="90203" x2="76238" y2="98323"/>
                        <a14:foregroundMark x1="76238" y1="98323" x2="65099" y2="93998"/>
                        <a14:foregroundMark x1="65099" y1="93998" x2="51485" y2="98147"/>
                        <a14:foregroundMark x1="51485" y1="98147" x2="23391" y2="90997"/>
                        <a14:foregroundMark x1="23391" y1="90997" x2="14851" y2="97970"/>
                        <a14:foregroundMark x1="14851" y1="97970" x2="14604" y2="99647"/>
                        <a14:foregroundMark x1="21411" y1="37776" x2="22153" y2="40688"/>
                      </a14:backgroundRemoval>
                    </a14:imgEffect>
                  </a14:imgLayer>
                </a14:imgProps>
              </a:ext>
              <a:ext uri="{28A0092B-C50C-407E-A947-70E740481C1C}">
                <a14:useLocalDpi xmlns:a14="http://schemas.microsoft.com/office/drawing/2010/main" val="0"/>
              </a:ext>
            </a:extLst>
          </a:blip>
          <a:stretch>
            <a:fillRect/>
          </a:stretch>
        </p:blipFill>
        <p:spPr>
          <a:xfrm>
            <a:off x="6741459" y="-229816"/>
            <a:ext cx="5054682" cy="7087816"/>
          </a:xfrm>
          <a:prstGeom prst="rect">
            <a:avLst/>
          </a:prstGeom>
        </p:spPr>
      </p:pic>
      <p:sp>
        <p:nvSpPr>
          <p:cNvPr id="6" name="TextBox 5">
            <a:extLst>
              <a:ext uri="{FF2B5EF4-FFF2-40B4-BE49-F238E27FC236}">
                <a16:creationId xmlns:a16="http://schemas.microsoft.com/office/drawing/2014/main" id="{F8A1BE94-9F70-4114-BC7E-616621CFC8FA}"/>
              </a:ext>
            </a:extLst>
          </p:cNvPr>
          <p:cNvSpPr txBox="1"/>
          <p:nvPr/>
        </p:nvSpPr>
        <p:spPr>
          <a:xfrm>
            <a:off x="1613634" y="1926180"/>
            <a:ext cx="4624376" cy="646331"/>
          </a:xfrm>
          <a:prstGeom prst="rect">
            <a:avLst/>
          </a:prstGeom>
          <a:noFill/>
        </p:spPr>
        <p:txBody>
          <a:bodyPr wrap="square" rtlCol="0">
            <a:spAutoFit/>
          </a:bodyPr>
          <a:lstStyle/>
          <a:p>
            <a:pPr algn="ctr"/>
            <a:r>
              <a:rPr lang="ru-RU" sz="3600" dirty="0">
                <a:solidFill>
                  <a:schemeClr val="bg1"/>
                </a:solidFill>
                <a:latin typeface="Garamond" panose="02020404030301010803" pitchFamily="18" charset="0"/>
              </a:rPr>
              <a:t>Русь в годы правления</a:t>
            </a:r>
          </a:p>
        </p:txBody>
      </p:sp>
      <p:cxnSp>
        <p:nvCxnSpPr>
          <p:cNvPr id="12" name="Прямая соединительная линия 11">
            <a:extLst>
              <a:ext uri="{FF2B5EF4-FFF2-40B4-BE49-F238E27FC236}">
                <a16:creationId xmlns:a16="http://schemas.microsoft.com/office/drawing/2014/main" id="{166A2CEC-6F0F-4083-B4BC-68E6B03E0B3F}"/>
              </a:ext>
            </a:extLst>
          </p:cNvPr>
          <p:cNvCxnSpPr>
            <a:cxnSpLocks/>
          </p:cNvCxnSpPr>
          <p:nvPr/>
        </p:nvCxnSpPr>
        <p:spPr>
          <a:xfrm>
            <a:off x="1041332" y="2625307"/>
            <a:ext cx="57345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Рисунок 3">
            <a:extLst>
              <a:ext uri="{FF2B5EF4-FFF2-40B4-BE49-F238E27FC236}">
                <a16:creationId xmlns:a16="http://schemas.microsoft.com/office/drawing/2014/main" id="{B775A751-775D-4D8D-A14C-A8DBC1137A7A}"/>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5055" y="449380"/>
            <a:ext cx="2006083" cy="589348"/>
          </a:xfrm>
          <a:prstGeom prst="rect">
            <a:avLst/>
          </a:prstGeom>
        </p:spPr>
      </p:pic>
      <p:sp>
        <p:nvSpPr>
          <p:cNvPr id="13" name="TextBox 12">
            <a:extLst>
              <a:ext uri="{FF2B5EF4-FFF2-40B4-BE49-F238E27FC236}">
                <a16:creationId xmlns:a16="http://schemas.microsoft.com/office/drawing/2014/main" id="{6C173ED2-F655-4F15-B485-A5F3C2E69057}"/>
              </a:ext>
            </a:extLst>
          </p:cNvPr>
          <p:cNvSpPr txBox="1"/>
          <p:nvPr/>
        </p:nvSpPr>
        <p:spPr>
          <a:xfrm>
            <a:off x="3125410" y="409873"/>
            <a:ext cx="3361778" cy="646331"/>
          </a:xfrm>
          <a:prstGeom prst="rect">
            <a:avLst/>
          </a:prstGeom>
          <a:noFill/>
        </p:spPr>
        <p:txBody>
          <a:bodyPr wrap="square" rtlCol="0">
            <a:spAutoFit/>
          </a:bodyPr>
          <a:lstStyle/>
          <a:p>
            <a:r>
              <a:rPr lang="ru-RU" dirty="0">
                <a:solidFill>
                  <a:schemeClr val="bg1"/>
                </a:solidFill>
                <a:latin typeface="Garamond" panose="02020404030301010803" pitchFamily="18" charset="0"/>
              </a:rPr>
              <a:t>Презентацию подготовил</a:t>
            </a:r>
            <a:r>
              <a:rPr lang="en-US" dirty="0">
                <a:solidFill>
                  <a:schemeClr val="bg1"/>
                </a:solidFill>
                <a:latin typeface="Garamond" panose="02020404030301010803" pitchFamily="18" charset="0"/>
              </a:rPr>
              <a:t>:</a:t>
            </a:r>
            <a:r>
              <a:rPr lang="ru-RU" dirty="0">
                <a:solidFill>
                  <a:schemeClr val="bg1"/>
                </a:solidFill>
                <a:latin typeface="Garamond" panose="02020404030301010803" pitchFamily="18" charset="0"/>
              </a:rPr>
              <a:t> Богданов Ренат</a:t>
            </a:r>
            <a:r>
              <a:rPr lang="en-US" dirty="0">
                <a:solidFill>
                  <a:schemeClr val="bg1"/>
                </a:solidFill>
                <a:latin typeface="Garamond" panose="02020404030301010803" pitchFamily="18" charset="0"/>
              </a:rPr>
              <a:t>, 1</a:t>
            </a:r>
            <a:r>
              <a:rPr lang="ru-RU" dirty="0">
                <a:solidFill>
                  <a:schemeClr val="bg1"/>
                </a:solidFill>
                <a:latin typeface="Garamond" panose="02020404030301010803" pitchFamily="18" charset="0"/>
              </a:rPr>
              <a:t>ПИб-02-3оп-23</a:t>
            </a:r>
          </a:p>
        </p:txBody>
      </p:sp>
      <p:cxnSp>
        <p:nvCxnSpPr>
          <p:cNvPr id="14" name="Прямая соединительная линия 13">
            <a:extLst>
              <a:ext uri="{FF2B5EF4-FFF2-40B4-BE49-F238E27FC236}">
                <a16:creationId xmlns:a16="http://schemas.microsoft.com/office/drawing/2014/main" id="{A3C4C54C-2CC4-4E1A-BB33-EF0A4E980635}"/>
              </a:ext>
            </a:extLst>
          </p:cNvPr>
          <p:cNvCxnSpPr/>
          <p:nvPr/>
        </p:nvCxnSpPr>
        <p:spPr>
          <a:xfrm>
            <a:off x="3041440" y="449380"/>
            <a:ext cx="0" cy="58934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2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E768DD6-D7BD-48FF-B02D-2F6AF0F40D7C}"/>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CB9E5D08-8D8D-4C3E-B122-1A9283618120}"/>
              </a:ext>
            </a:extLst>
          </p:cNvPr>
          <p:cNvSpPr>
            <a:spLocks noGrp="1"/>
          </p:cNvSpPr>
          <p:nvPr>
            <p:ph type="title"/>
          </p:nvPr>
        </p:nvSpPr>
        <p:spPr/>
        <p:txBody>
          <a:bodyPr>
            <a:normAutofit fontScale="90000"/>
          </a:bodyPr>
          <a:lstStyle/>
          <a:p>
            <a:r>
              <a:rPr lang="ru-RU" sz="6000" dirty="0">
                <a:latin typeface="Garamond" panose="02020404030301010803" pitchFamily="18" charset="0"/>
                <a:ea typeface="+mn-ea"/>
                <a:cs typeface="+mn-cs"/>
              </a:rPr>
              <a:t>Военно-политическая деятельность</a:t>
            </a:r>
          </a:p>
        </p:txBody>
      </p:sp>
      <p:sp>
        <p:nvSpPr>
          <p:cNvPr id="3" name="Объект 2">
            <a:extLst>
              <a:ext uri="{FF2B5EF4-FFF2-40B4-BE49-F238E27FC236}">
                <a16:creationId xmlns:a16="http://schemas.microsoft.com/office/drawing/2014/main" id="{85A0DF4D-889D-4052-A999-B000E23C2235}"/>
              </a:ext>
            </a:extLst>
          </p:cNvPr>
          <p:cNvSpPr>
            <a:spLocks noGrp="1"/>
          </p:cNvSpPr>
          <p:nvPr>
            <p:ph idx="1"/>
          </p:nvPr>
        </p:nvSpPr>
        <p:spPr>
          <a:xfrm>
            <a:off x="838200" y="1690688"/>
            <a:ext cx="4531659" cy="4667250"/>
          </a:xfrm>
        </p:spPr>
        <p:txBody>
          <a:bodyPr>
            <a:normAutofit fontScale="92500"/>
          </a:bodyPr>
          <a:lstStyle/>
          <a:p>
            <a:pPr marL="0" indent="0">
              <a:buNone/>
            </a:pPr>
            <a:r>
              <a:rPr lang="ru-RU" sz="2000" dirty="0"/>
              <a:t>Первые годы киевского княжения Владимира Святославовича исторические источники отображают как цепь военных предприятий, направленных на восстановление зависимости и укрепление положения Киевской Руси в системе международных отношений того времени. В 981 году Владимир отправляется в поход на Волынь, в 984 году состоялся его поход на радимичей, В следующем, 985 году, Владимир воевал с «болгарами». Череда военных побед и успешных походов свидетельствовали о возросшем военно-политическом потенциале Руси, ее способности обеспечивать свою безопасность и интересы на сопредельных территориях.</a:t>
            </a:r>
          </a:p>
        </p:txBody>
      </p:sp>
      <p:pic>
        <p:nvPicPr>
          <p:cNvPr id="5" name="Рисунок 4">
            <a:extLst>
              <a:ext uri="{FF2B5EF4-FFF2-40B4-BE49-F238E27FC236}">
                <a16:creationId xmlns:a16="http://schemas.microsoft.com/office/drawing/2014/main" id="{DB16BE6A-88A7-4882-9B45-12A4A15D9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789" y="1825625"/>
            <a:ext cx="6370717" cy="2926136"/>
          </a:xfrm>
          <a:prstGeom prst="rect">
            <a:avLst/>
          </a:prstGeom>
        </p:spPr>
      </p:pic>
      <p:sp>
        <p:nvSpPr>
          <p:cNvPr id="7" name="TextBox 6">
            <a:extLst>
              <a:ext uri="{FF2B5EF4-FFF2-40B4-BE49-F238E27FC236}">
                <a16:creationId xmlns:a16="http://schemas.microsoft.com/office/drawing/2014/main" id="{63CE3B61-E8DA-4BA9-BDF5-407A4D50EB7C}"/>
              </a:ext>
            </a:extLst>
          </p:cNvPr>
          <p:cNvSpPr txBox="1"/>
          <p:nvPr/>
        </p:nvSpPr>
        <p:spPr>
          <a:xfrm>
            <a:off x="6978161" y="4886698"/>
            <a:ext cx="3545971" cy="369332"/>
          </a:xfrm>
          <a:prstGeom prst="rect">
            <a:avLst/>
          </a:prstGeom>
          <a:noFill/>
        </p:spPr>
        <p:txBody>
          <a:bodyPr wrap="none" rtlCol="0">
            <a:spAutoFit/>
          </a:bodyPr>
          <a:lstStyle/>
          <a:p>
            <a:r>
              <a:rPr lang="ru-RU" i="1" dirty="0"/>
              <a:t>Поход князя Владимира на булгар</a:t>
            </a:r>
          </a:p>
        </p:txBody>
      </p:sp>
    </p:spTree>
    <p:extLst>
      <p:ext uri="{BB962C8B-B14F-4D97-AF65-F5344CB8AC3E}">
        <p14:creationId xmlns:p14="http://schemas.microsoft.com/office/powerpoint/2010/main" val="85067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9E770F1A-5A1B-4969-9D1E-69A3152A40E5}"/>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FB7DE660-4F74-4DEC-9367-C1032AC805EC}"/>
              </a:ext>
            </a:extLst>
          </p:cNvPr>
          <p:cNvSpPr>
            <a:spLocks noGrp="1"/>
          </p:cNvSpPr>
          <p:nvPr>
            <p:ph type="title"/>
          </p:nvPr>
        </p:nvSpPr>
        <p:spPr/>
        <p:txBody>
          <a:bodyPr/>
          <a:lstStyle/>
          <a:p>
            <a:r>
              <a:rPr lang="ru-RU" sz="5400" dirty="0">
                <a:latin typeface="Garamond" panose="02020404030301010803" pitchFamily="18" charset="0"/>
                <a:ea typeface="+mn-ea"/>
                <a:cs typeface="+mn-cs"/>
              </a:rPr>
              <a:t>Укрепление рубежей</a:t>
            </a:r>
          </a:p>
        </p:txBody>
      </p:sp>
      <p:pic>
        <p:nvPicPr>
          <p:cNvPr id="5" name="Объект 4">
            <a:extLst>
              <a:ext uri="{FF2B5EF4-FFF2-40B4-BE49-F238E27FC236}">
                <a16:creationId xmlns:a16="http://schemas.microsoft.com/office/drawing/2014/main" id="{C1AA3383-3400-4180-9EF0-A658DE83DF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85647" y="1690688"/>
            <a:ext cx="5749982" cy="4351338"/>
          </a:xfrm>
        </p:spPr>
      </p:pic>
      <p:sp>
        <p:nvSpPr>
          <p:cNvPr id="7" name="TextBox 6">
            <a:extLst>
              <a:ext uri="{FF2B5EF4-FFF2-40B4-BE49-F238E27FC236}">
                <a16:creationId xmlns:a16="http://schemas.microsoft.com/office/drawing/2014/main" id="{BFE18306-355C-49C9-9312-9C094395D618}"/>
              </a:ext>
            </a:extLst>
          </p:cNvPr>
          <p:cNvSpPr txBox="1"/>
          <p:nvPr/>
        </p:nvSpPr>
        <p:spPr>
          <a:xfrm>
            <a:off x="838200" y="1690688"/>
            <a:ext cx="5347447" cy="4708981"/>
          </a:xfrm>
          <a:prstGeom prst="rect">
            <a:avLst/>
          </a:prstGeom>
          <a:noFill/>
        </p:spPr>
        <p:txBody>
          <a:bodyPr wrap="square">
            <a:spAutoFit/>
          </a:bodyPr>
          <a:lstStyle/>
          <a:p>
            <a:r>
              <a:rPr lang="ru-RU" sz="2000" dirty="0"/>
              <a:t>Перед Владимиром была ещё одна задача, укрепление пограничных рубежей и предотвращение внезапных нападений. В рамках решения этой задачи князь Владимир приступил к строительству системы укреплений защиты от возможных нападений кочевников. Также были построены протянувшие на километры укрепленные линии – «валы» высотой около 3,5 – 4 м, окруженные глубоким рвом. Таким образом, была построена линия оборонительных сооружений. Оборона Руси при Владимире стала поистине государственным делом, общим для всех населяющих Русь племен и народов.</a:t>
            </a:r>
          </a:p>
        </p:txBody>
      </p:sp>
    </p:spTree>
    <p:extLst>
      <p:ext uri="{BB962C8B-B14F-4D97-AF65-F5344CB8AC3E}">
        <p14:creationId xmlns:p14="http://schemas.microsoft.com/office/powerpoint/2010/main" val="277537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315"/>
        </a:solidFill>
        <a:effectLst/>
      </p:bgPr>
    </p:bg>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009D3E83-5043-402C-B45E-47BE9BDACC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0517" y="0"/>
            <a:ext cx="5683624" cy="6862028"/>
          </a:xfrm>
        </p:spPr>
      </p:pic>
      <p:sp>
        <p:nvSpPr>
          <p:cNvPr id="6" name="TextBox 5">
            <a:extLst>
              <a:ext uri="{FF2B5EF4-FFF2-40B4-BE49-F238E27FC236}">
                <a16:creationId xmlns:a16="http://schemas.microsoft.com/office/drawing/2014/main" id="{3AB5A389-E259-459F-B2BB-5254E9F5AC50}"/>
              </a:ext>
            </a:extLst>
          </p:cNvPr>
          <p:cNvSpPr txBox="1"/>
          <p:nvPr/>
        </p:nvSpPr>
        <p:spPr>
          <a:xfrm>
            <a:off x="591671" y="618564"/>
            <a:ext cx="4679486" cy="923330"/>
          </a:xfrm>
          <a:prstGeom prst="rect">
            <a:avLst/>
          </a:prstGeom>
          <a:noFill/>
        </p:spPr>
        <p:txBody>
          <a:bodyPr wrap="none" rtlCol="0">
            <a:spAutoFit/>
          </a:bodyPr>
          <a:lstStyle/>
          <a:p>
            <a:r>
              <a:rPr lang="ru-RU" sz="5400" dirty="0">
                <a:solidFill>
                  <a:schemeClr val="bg1"/>
                </a:solidFill>
                <a:latin typeface="Garamond" panose="02020404030301010803" pitchFamily="18" charset="0"/>
              </a:rPr>
              <a:t>Крещение Руси</a:t>
            </a:r>
          </a:p>
        </p:txBody>
      </p:sp>
      <p:cxnSp>
        <p:nvCxnSpPr>
          <p:cNvPr id="8" name="Прямая соединительная линия 7">
            <a:extLst>
              <a:ext uri="{FF2B5EF4-FFF2-40B4-BE49-F238E27FC236}">
                <a16:creationId xmlns:a16="http://schemas.microsoft.com/office/drawing/2014/main" id="{673ABC3A-CBFE-485E-8BDF-ECEDC543A533}"/>
              </a:ext>
            </a:extLst>
          </p:cNvPr>
          <p:cNvCxnSpPr/>
          <p:nvPr/>
        </p:nvCxnSpPr>
        <p:spPr>
          <a:xfrm>
            <a:off x="3845859" y="5611907"/>
            <a:ext cx="15329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3DDAF4B-D9D0-4627-9AE7-374E1A9F68DD}"/>
              </a:ext>
            </a:extLst>
          </p:cNvPr>
          <p:cNvSpPr txBox="1"/>
          <p:nvPr/>
        </p:nvSpPr>
        <p:spPr>
          <a:xfrm>
            <a:off x="1026459" y="5716360"/>
            <a:ext cx="4464378" cy="830997"/>
          </a:xfrm>
          <a:prstGeom prst="rect">
            <a:avLst/>
          </a:prstGeom>
          <a:noFill/>
        </p:spPr>
        <p:txBody>
          <a:bodyPr wrap="square">
            <a:spAutoFit/>
          </a:bodyPr>
          <a:lstStyle/>
          <a:p>
            <a:pPr algn="r"/>
            <a:r>
              <a:rPr lang="ru-RU" sz="1600" i="1" dirty="0">
                <a:solidFill>
                  <a:schemeClr val="bg1"/>
                </a:solidFill>
              </a:rPr>
              <a:t>«Крещение Руси» — фреска русского художника Виктора Васнецова во Владимирском соборе</a:t>
            </a:r>
            <a:r>
              <a:rPr lang="en-US" sz="1600" i="1" dirty="0">
                <a:solidFill>
                  <a:schemeClr val="bg1"/>
                </a:solidFill>
              </a:rPr>
              <a:t> </a:t>
            </a:r>
            <a:r>
              <a:rPr lang="ru-RU" sz="1600" i="1" dirty="0">
                <a:solidFill>
                  <a:schemeClr val="bg1"/>
                </a:solidFill>
              </a:rPr>
              <a:t>в Киеве, созданная в 1895—1896 годах</a:t>
            </a:r>
          </a:p>
        </p:txBody>
      </p:sp>
      <p:sp>
        <p:nvSpPr>
          <p:cNvPr id="7" name="TextBox 6">
            <a:extLst>
              <a:ext uri="{FF2B5EF4-FFF2-40B4-BE49-F238E27FC236}">
                <a16:creationId xmlns:a16="http://schemas.microsoft.com/office/drawing/2014/main" id="{FA7021DC-519A-4DEE-8374-B3E1D508CC85}"/>
              </a:ext>
            </a:extLst>
          </p:cNvPr>
          <p:cNvSpPr txBox="1"/>
          <p:nvPr/>
        </p:nvSpPr>
        <p:spPr>
          <a:xfrm>
            <a:off x="591671" y="1646346"/>
            <a:ext cx="4899166" cy="3970318"/>
          </a:xfrm>
          <a:prstGeom prst="rect">
            <a:avLst/>
          </a:prstGeom>
          <a:noFill/>
        </p:spPr>
        <p:txBody>
          <a:bodyPr wrap="square">
            <a:spAutoFit/>
          </a:bodyPr>
          <a:lstStyle/>
          <a:p>
            <a:r>
              <a:rPr lang="ru-RU" dirty="0">
                <a:solidFill>
                  <a:schemeClr val="bg1"/>
                </a:solidFill>
              </a:rPr>
              <a:t>Крещение самого великого князя и Руси, приуроченное в летописи к 988 году, безусловно, стало главным событием эпохи. Вместе с христианством на Русь пришла славянская письменность, использовавшаяся теперь и для записи древнерусских текстов. Начинается обучение грамоте.</a:t>
            </a:r>
          </a:p>
          <a:p>
            <a:r>
              <a:rPr lang="ru-RU" dirty="0">
                <a:solidFill>
                  <a:schemeClr val="bg1"/>
                </a:solidFill>
              </a:rPr>
              <a:t>Владимир строил церкви, в частности церковь Успения Пресвятой Богородицы, которую именуют чаще Десятинной; она оставалась главным храмом Руси на протяжении полувека. Вероятно, при ней, а быть может, и в княжеской канцелярии начали вести хроникальные записи.</a:t>
            </a:r>
          </a:p>
        </p:txBody>
      </p:sp>
    </p:spTree>
    <p:extLst>
      <p:ext uri="{BB962C8B-B14F-4D97-AF65-F5344CB8AC3E}">
        <p14:creationId xmlns:p14="http://schemas.microsoft.com/office/powerpoint/2010/main" val="2524866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315"/>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30AACC9-312D-4D6B-965C-B1303110916A}"/>
              </a:ext>
            </a:extLst>
          </p:cNvPr>
          <p:cNvPicPr>
            <a:picLocks noChangeAspect="1"/>
          </p:cNvPicPr>
          <p:nvPr/>
        </p:nvPicPr>
        <p:blipFill rotWithShape="1">
          <a:blip r:embed="rId2">
            <a:duotone>
              <a:prstClr val="black"/>
              <a:srgbClr val="BCA36F">
                <a:tint val="45000"/>
                <a:satMod val="400000"/>
              </a:srgbClr>
            </a:duotone>
            <a:alphaModFix amt="85000"/>
            <a:extLst>
              <a:ext uri="{28A0092B-C50C-407E-A947-70E740481C1C}">
                <a14:useLocalDpi xmlns:a14="http://schemas.microsoft.com/office/drawing/2010/main" val="0"/>
              </a:ext>
            </a:extLst>
          </a:blip>
          <a:srcRect l="10106" t="4228" r="9585" b="4451"/>
          <a:stretch/>
        </p:blipFill>
        <p:spPr>
          <a:xfrm>
            <a:off x="0" y="0"/>
            <a:ext cx="12192000" cy="6858001"/>
          </a:xfrm>
          <a:prstGeom prst="rect">
            <a:avLst/>
          </a:prstGeom>
        </p:spPr>
      </p:pic>
      <p:sp>
        <p:nvSpPr>
          <p:cNvPr id="2" name="Заголовок 1">
            <a:extLst>
              <a:ext uri="{FF2B5EF4-FFF2-40B4-BE49-F238E27FC236}">
                <a16:creationId xmlns:a16="http://schemas.microsoft.com/office/drawing/2014/main" id="{493A9806-C320-4FFA-AD74-423EBE0767A7}"/>
              </a:ext>
            </a:extLst>
          </p:cNvPr>
          <p:cNvSpPr>
            <a:spLocks noGrp="1"/>
          </p:cNvSpPr>
          <p:nvPr>
            <p:ph type="title"/>
          </p:nvPr>
        </p:nvSpPr>
        <p:spPr>
          <a:xfrm>
            <a:off x="4878691" y="674596"/>
            <a:ext cx="5601903" cy="1164656"/>
          </a:xfrm>
        </p:spPr>
        <p:txBody>
          <a:bodyPr>
            <a:normAutofit/>
          </a:bodyPr>
          <a:lstStyle/>
          <a:p>
            <a:r>
              <a:rPr lang="ru-RU" sz="3600" dirty="0">
                <a:solidFill>
                  <a:srgbClr val="BCA36F"/>
                </a:solidFill>
                <a:effectLst/>
                <a:latin typeface="Garamond" panose="02020404030301010803" pitchFamily="18" charset="0"/>
              </a:rPr>
              <a:t>Равноапостольные</a:t>
            </a:r>
            <a:r>
              <a:rPr lang="en-US" sz="3600" dirty="0">
                <a:solidFill>
                  <a:srgbClr val="BCA36F"/>
                </a:solidFill>
                <a:effectLst/>
                <a:latin typeface="Garamond" panose="02020404030301010803" pitchFamily="18" charset="0"/>
              </a:rPr>
              <a:t> </a:t>
            </a:r>
            <a:r>
              <a:rPr lang="ru-RU" sz="3600" dirty="0">
                <a:solidFill>
                  <a:srgbClr val="BCA36F"/>
                </a:solidFill>
                <a:effectLst/>
                <a:latin typeface="Garamond" panose="02020404030301010803" pitchFamily="18" charset="0"/>
              </a:rPr>
              <a:t>княгиня </a:t>
            </a:r>
            <a:br>
              <a:rPr lang="en-US" sz="3600" dirty="0">
                <a:solidFill>
                  <a:srgbClr val="BCA36F"/>
                </a:solidFill>
                <a:effectLst/>
                <a:latin typeface="Garamond" panose="02020404030301010803" pitchFamily="18" charset="0"/>
              </a:rPr>
            </a:br>
            <a:r>
              <a:rPr lang="ru-RU" sz="3600" dirty="0">
                <a:solidFill>
                  <a:srgbClr val="BCA36F"/>
                </a:solidFill>
                <a:effectLst/>
                <a:latin typeface="Garamond" panose="02020404030301010803" pitchFamily="18" charset="0"/>
              </a:rPr>
              <a:t>Ольга и князь Владимир</a:t>
            </a:r>
            <a:endParaRPr lang="ru-RU" sz="3600" dirty="0">
              <a:solidFill>
                <a:srgbClr val="BCA36F"/>
              </a:solidFill>
              <a:latin typeface="Garamond" panose="02020404030301010803" pitchFamily="18" charset="0"/>
            </a:endParaRPr>
          </a:p>
        </p:txBody>
      </p:sp>
      <p:pic>
        <p:nvPicPr>
          <p:cNvPr id="5" name="Рисунок 4">
            <a:extLst>
              <a:ext uri="{FF2B5EF4-FFF2-40B4-BE49-F238E27FC236}">
                <a16:creationId xmlns:a16="http://schemas.microsoft.com/office/drawing/2014/main" id="{FD92F9D2-0088-4256-92BD-717B44DACE34}"/>
              </a:ext>
            </a:extLst>
          </p:cNvPr>
          <p:cNvPicPr>
            <a:picLocks noChangeAspect="1"/>
          </p:cNvPicPr>
          <p:nvPr/>
        </p:nvPicPr>
        <p:blipFill rotWithShape="1">
          <a:blip r:embed="rId3">
            <a:extLst>
              <a:ext uri="{28A0092B-C50C-407E-A947-70E740481C1C}">
                <a14:useLocalDpi xmlns:a14="http://schemas.microsoft.com/office/drawing/2010/main" val="0"/>
              </a:ext>
            </a:extLst>
          </a:blip>
          <a:srcRect l="3242" t="1812" r="2942" b="2242"/>
          <a:stretch/>
        </p:blipFill>
        <p:spPr>
          <a:xfrm>
            <a:off x="943277" y="822959"/>
            <a:ext cx="3777868" cy="5031273"/>
          </a:xfrm>
          <a:prstGeom prst="rect">
            <a:avLst/>
          </a:prstGeom>
        </p:spPr>
      </p:pic>
      <p:sp>
        <p:nvSpPr>
          <p:cNvPr id="8" name="TextBox 7">
            <a:extLst>
              <a:ext uri="{FF2B5EF4-FFF2-40B4-BE49-F238E27FC236}">
                <a16:creationId xmlns:a16="http://schemas.microsoft.com/office/drawing/2014/main" id="{01707AA2-9EA3-4F77-B051-A73AABEE23D4}"/>
              </a:ext>
            </a:extLst>
          </p:cNvPr>
          <p:cNvSpPr txBox="1"/>
          <p:nvPr/>
        </p:nvSpPr>
        <p:spPr>
          <a:xfrm>
            <a:off x="4965319" y="1839252"/>
            <a:ext cx="6097604" cy="4093428"/>
          </a:xfrm>
          <a:prstGeom prst="rect">
            <a:avLst/>
          </a:prstGeom>
          <a:noFill/>
        </p:spPr>
        <p:txBody>
          <a:bodyPr wrap="square">
            <a:spAutoFit/>
          </a:bodyPr>
          <a:lstStyle/>
          <a:p>
            <a:r>
              <a:rPr lang="ru-RU" sz="2000" dirty="0">
                <a:solidFill>
                  <a:schemeClr val="bg1"/>
                </a:solidFill>
              </a:rPr>
              <a:t>Как известно, Ольга первой из княжеского рода приняла крещение, хотя и не смогла крестить Русь. Владимир же не только крестился сам, но и крестил подвластных ему жителей Древнерусского государства. Тем самым он как бы завершил дело, начатое княгиней. И Ольгу, и ее внука церковь причислила к лику святых в чине равноапостольных, то есть по значению в обращении народов в христианскую веру она считает их подобными апостолам. Интересно, что и Владимир, и Ольга почитаются как православной, так и католической церковью, признающей их роль в общехристианской миссионерской деятельности.</a:t>
            </a:r>
          </a:p>
        </p:txBody>
      </p:sp>
    </p:spTree>
    <p:extLst>
      <p:ext uri="{BB962C8B-B14F-4D97-AF65-F5344CB8AC3E}">
        <p14:creationId xmlns:p14="http://schemas.microsoft.com/office/powerpoint/2010/main" val="415116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F40313F-6BCC-425D-B3F1-FE949E6A146F}"/>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91E2E508-ED77-42A6-8D7A-93ABF5FD520E}"/>
              </a:ext>
            </a:extLst>
          </p:cNvPr>
          <p:cNvSpPr>
            <a:spLocks noGrp="1"/>
          </p:cNvSpPr>
          <p:nvPr>
            <p:ph type="title"/>
          </p:nvPr>
        </p:nvSpPr>
        <p:spPr>
          <a:xfrm>
            <a:off x="649941" y="365125"/>
            <a:ext cx="5921188" cy="1325563"/>
          </a:xfrm>
        </p:spPr>
        <p:txBody>
          <a:bodyPr>
            <a:noAutofit/>
          </a:bodyPr>
          <a:lstStyle/>
          <a:p>
            <a:r>
              <a:rPr lang="ru-RU" sz="4800" dirty="0">
                <a:latin typeface="Garamond" panose="02020404030301010803" pitchFamily="18" charset="0"/>
                <a:ea typeface="+mn-ea"/>
                <a:cs typeface="+mn-cs"/>
              </a:rPr>
              <a:t>Внутренняя политика после крещения</a:t>
            </a:r>
          </a:p>
        </p:txBody>
      </p:sp>
      <p:sp>
        <p:nvSpPr>
          <p:cNvPr id="3" name="Объект 2">
            <a:extLst>
              <a:ext uri="{FF2B5EF4-FFF2-40B4-BE49-F238E27FC236}">
                <a16:creationId xmlns:a16="http://schemas.microsoft.com/office/drawing/2014/main" id="{E39D1998-1C52-4798-B49D-1249F6C7B624}"/>
              </a:ext>
            </a:extLst>
          </p:cNvPr>
          <p:cNvSpPr>
            <a:spLocks noGrp="1"/>
          </p:cNvSpPr>
          <p:nvPr>
            <p:ph idx="1"/>
          </p:nvPr>
        </p:nvSpPr>
        <p:spPr>
          <a:xfrm>
            <a:off x="649941" y="1816661"/>
            <a:ext cx="5544671" cy="4351338"/>
          </a:xfrm>
        </p:spPr>
        <p:txBody>
          <a:bodyPr>
            <a:normAutofit lnSpcReduction="10000"/>
          </a:bodyPr>
          <a:lstStyle/>
          <a:p>
            <a:pPr marL="0" indent="0">
              <a:buNone/>
            </a:pPr>
            <a:r>
              <a:rPr lang="ru-RU" sz="2000" dirty="0"/>
              <a:t>Летопись рисует Владимира совершенно преобразившимся после крещения. Он занимался благотворительностью, раздавал щедрую милостыню нищим и настолько проникся христианскими идеями, что даже хотел отменить смертную казнь для разбойников, что, впрочем, ему отсоветовали делать представители духовенства. Вообще такое рвение возможно, особенно для неофита. Однако Владимир не переставал ценить и старые, дружинные традиции. Летопись рассказывает о пирах князя и передает его ставшие знаменитыми слова: «Серебром и золотом не найду себе дружины, а с дружиною добуду золото и серебро, как дед мой и отец с дружиною доискались золота и серебра».</a:t>
            </a:r>
          </a:p>
        </p:txBody>
      </p:sp>
      <p:pic>
        <p:nvPicPr>
          <p:cNvPr id="6" name="Рисунок 5">
            <a:extLst>
              <a:ext uri="{FF2B5EF4-FFF2-40B4-BE49-F238E27FC236}">
                <a16:creationId xmlns:a16="http://schemas.microsoft.com/office/drawing/2014/main" id="{C2B5D20F-CC2F-45F0-94A5-2EA3FEA5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231" y="0"/>
            <a:ext cx="5667769" cy="6858000"/>
          </a:xfrm>
          <a:prstGeom prst="rect">
            <a:avLst/>
          </a:prstGeom>
        </p:spPr>
      </p:pic>
    </p:spTree>
    <p:extLst>
      <p:ext uri="{BB962C8B-B14F-4D97-AF65-F5344CB8AC3E}">
        <p14:creationId xmlns:p14="http://schemas.microsoft.com/office/powerpoint/2010/main" val="767136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33F8415-46CD-4078-BD84-15F28362E18A}"/>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C0E802D0-3B7F-4D53-A6A3-2AA068D5D23C}"/>
              </a:ext>
            </a:extLst>
          </p:cNvPr>
          <p:cNvSpPr>
            <a:spLocks noGrp="1"/>
          </p:cNvSpPr>
          <p:nvPr>
            <p:ph type="title"/>
          </p:nvPr>
        </p:nvSpPr>
        <p:spPr/>
        <p:txBody>
          <a:bodyPr>
            <a:noAutofit/>
          </a:bodyPr>
          <a:lstStyle/>
          <a:p>
            <a:r>
              <a:rPr lang="ru-RU" sz="4800" dirty="0">
                <a:latin typeface="Garamond" panose="02020404030301010803" pitchFamily="18" charset="0"/>
                <a:ea typeface="+mn-ea"/>
                <a:cs typeface="+mn-cs"/>
              </a:rPr>
              <a:t>Отношения с Византийской Империей</a:t>
            </a:r>
          </a:p>
        </p:txBody>
      </p:sp>
      <p:sp>
        <p:nvSpPr>
          <p:cNvPr id="3" name="Объект 2">
            <a:extLst>
              <a:ext uri="{FF2B5EF4-FFF2-40B4-BE49-F238E27FC236}">
                <a16:creationId xmlns:a16="http://schemas.microsoft.com/office/drawing/2014/main" id="{F51192BD-FCF2-49E3-A184-00D194A50B6E}"/>
              </a:ext>
            </a:extLst>
          </p:cNvPr>
          <p:cNvSpPr>
            <a:spLocks noGrp="1"/>
          </p:cNvSpPr>
          <p:nvPr>
            <p:ph idx="1"/>
          </p:nvPr>
        </p:nvSpPr>
        <p:spPr/>
        <p:txBody>
          <a:bodyPr/>
          <a:lstStyle/>
          <a:p>
            <a:pPr marL="0" indent="0">
              <a:buNone/>
            </a:pPr>
            <a:r>
              <a:rPr lang="ru-RU" dirty="0"/>
              <a:t>Благодаря браку с Анной, сестрой императоров Василия </a:t>
            </a:r>
            <a:r>
              <a:rPr lang="ru-RU" dirty="0" err="1"/>
              <a:t>Болгаробойцы</a:t>
            </a:r>
            <a:r>
              <a:rPr lang="ru-RU" dirty="0"/>
              <a:t> и Константина VIII, киевский князь не просто породнился с византийской императорской семьей, но и ввел династию Рюриковичей в контекст императорского дома Византии – высшей по статусу монархии христианского мира (за исключением Священной Римской империи). Князь принял крещение с именем Василий. Оно отсылало, безусловно, к имени вышеназванного императора Василия II, но также соотносилось с положением самого князя, ведь в буквальном переводе это имя означает «царственный». Не случайно церковь Святого Василия была поставлена у княжеского дворца.</a:t>
            </a:r>
          </a:p>
        </p:txBody>
      </p:sp>
    </p:spTree>
    <p:extLst>
      <p:ext uri="{BB962C8B-B14F-4D97-AF65-F5344CB8AC3E}">
        <p14:creationId xmlns:p14="http://schemas.microsoft.com/office/powerpoint/2010/main" val="14215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AC3514A-627E-40B8-80DF-34DD6A86578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E9D615BA-706A-44C2-BBE1-811315D8B0E8}"/>
              </a:ext>
            </a:extLst>
          </p:cNvPr>
          <p:cNvSpPr>
            <a:spLocks noGrp="1"/>
          </p:cNvSpPr>
          <p:nvPr>
            <p:ph type="title"/>
          </p:nvPr>
        </p:nvSpPr>
        <p:spPr/>
        <p:txBody>
          <a:bodyPr>
            <a:normAutofit/>
          </a:bodyPr>
          <a:lstStyle/>
          <a:p>
            <a:r>
              <a:rPr lang="ru-RU" sz="6000" dirty="0">
                <a:latin typeface="Garamond" panose="02020404030301010803" pitchFamily="18" charset="0"/>
                <a:ea typeface="+mn-ea"/>
                <a:cs typeface="+mn-cs"/>
              </a:rPr>
              <a:t>Дела семейные</a:t>
            </a:r>
          </a:p>
        </p:txBody>
      </p:sp>
      <p:sp>
        <p:nvSpPr>
          <p:cNvPr id="3" name="Объект 2">
            <a:extLst>
              <a:ext uri="{FF2B5EF4-FFF2-40B4-BE49-F238E27FC236}">
                <a16:creationId xmlns:a16="http://schemas.microsoft.com/office/drawing/2014/main" id="{E6583EF9-C973-4F15-BC43-29C724B419E0}"/>
              </a:ext>
            </a:extLst>
          </p:cNvPr>
          <p:cNvSpPr>
            <a:spLocks noGrp="1"/>
          </p:cNvSpPr>
          <p:nvPr>
            <p:ph idx="1"/>
          </p:nvPr>
        </p:nvSpPr>
        <p:spPr>
          <a:xfrm>
            <a:off x="804998" y="1538754"/>
            <a:ext cx="5515120" cy="4888940"/>
          </a:xfrm>
        </p:spPr>
        <p:txBody>
          <a:bodyPr>
            <a:normAutofit fontScale="92500" lnSpcReduction="10000"/>
          </a:bodyPr>
          <a:lstStyle/>
          <a:p>
            <a:pPr marL="0" indent="0">
              <a:buNone/>
            </a:pPr>
            <a:r>
              <a:rPr lang="ru-RU" sz="2400" dirty="0"/>
              <a:t>О семье Владимира красочно рассказывает «Повесть временных лет» еще в «языческой части» его истории. Согласно летописи, князь был побежден похотью и имел много жен и огромное число наложниц. Причем упоминаемые жены Владимира происходили из разных народов. Так, от варяжки Рогнеды у князя было четыре сына, в том числе Изяслав, Ярослав и Всеволод, и две дочери. Гречанка, которая прежде была женой Ярополка, родила Святополка (Окаянного). Вышеслав был сыном чешки, Святослав и Мстислав – тоже чешки, но другой, а Борис и Глеб родились от «</a:t>
            </a:r>
            <a:r>
              <a:rPr lang="ru-RU" sz="2400" dirty="0" err="1"/>
              <a:t>болгарыни</a:t>
            </a:r>
            <a:r>
              <a:rPr lang="ru-RU" sz="2400" dirty="0"/>
              <a:t>» (вероятно, имеются в виду дунайские болгары).</a:t>
            </a:r>
          </a:p>
        </p:txBody>
      </p:sp>
      <p:sp>
        <p:nvSpPr>
          <p:cNvPr id="7" name="TextBox 6">
            <a:extLst>
              <a:ext uri="{FF2B5EF4-FFF2-40B4-BE49-F238E27FC236}">
                <a16:creationId xmlns:a16="http://schemas.microsoft.com/office/drawing/2014/main" id="{BF1163E6-3518-4DB4-BB26-AECC126333D5}"/>
              </a:ext>
            </a:extLst>
          </p:cNvPr>
          <p:cNvSpPr txBox="1"/>
          <p:nvPr/>
        </p:nvSpPr>
        <p:spPr>
          <a:xfrm>
            <a:off x="2151528" y="6308209"/>
            <a:ext cx="4554071" cy="369332"/>
          </a:xfrm>
          <a:prstGeom prst="rect">
            <a:avLst/>
          </a:prstGeom>
          <a:noFill/>
        </p:spPr>
        <p:txBody>
          <a:bodyPr wrap="square">
            <a:spAutoFit/>
          </a:bodyPr>
          <a:lstStyle/>
          <a:p>
            <a:pPr algn="ctr"/>
            <a:r>
              <a:rPr lang="ru-RU" b="0" i="1" dirty="0">
                <a:effectLst/>
                <a:latin typeface="YS Text"/>
              </a:rPr>
              <a:t>«Владимир и Рогнеда», Лосенко А. П.</a:t>
            </a:r>
            <a:endParaRPr lang="ru-RU" i="1" dirty="0"/>
          </a:p>
        </p:txBody>
      </p:sp>
      <p:pic>
        <p:nvPicPr>
          <p:cNvPr id="9" name="Рисунок 8">
            <a:extLst>
              <a:ext uri="{FF2B5EF4-FFF2-40B4-BE49-F238E27FC236}">
                <a16:creationId xmlns:a16="http://schemas.microsoft.com/office/drawing/2014/main" id="{8AA23679-FD47-4FA3-A346-82781C489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714" y="0"/>
            <a:ext cx="5691286" cy="6858000"/>
          </a:xfrm>
          <a:prstGeom prst="rect">
            <a:avLst/>
          </a:prstGeom>
        </p:spPr>
      </p:pic>
      <p:cxnSp>
        <p:nvCxnSpPr>
          <p:cNvPr id="11" name="Прямая соединительная линия 10">
            <a:extLst>
              <a:ext uri="{FF2B5EF4-FFF2-40B4-BE49-F238E27FC236}">
                <a16:creationId xmlns:a16="http://schemas.microsoft.com/office/drawing/2014/main" id="{6893BC3B-1A62-47C9-B449-609FFE50179C}"/>
              </a:ext>
            </a:extLst>
          </p:cNvPr>
          <p:cNvCxnSpPr/>
          <p:nvPr/>
        </p:nvCxnSpPr>
        <p:spPr>
          <a:xfrm flipH="1">
            <a:off x="2617693" y="6227526"/>
            <a:ext cx="3621742"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038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127ECA26-4B6D-403E-9FE4-BEDAB16F7118}"/>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F9FCD262-6FF6-4951-A2BE-8C3E85C6CFE7}"/>
              </a:ext>
            </a:extLst>
          </p:cNvPr>
          <p:cNvSpPr>
            <a:spLocks noGrp="1"/>
          </p:cNvSpPr>
          <p:nvPr>
            <p:ph type="title"/>
          </p:nvPr>
        </p:nvSpPr>
        <p:spPr/>
        <p:txBody>
          <a:bodyPr/>
          <a:lstStyle/>
          <a:p>
            <a:r>
              <a:rPr lang="ru-RU" sz="4800" dirty="0">
                <a:latin typeface="Garamond" panose="02020404030301010803" pitchFamily="18" charset="0"/>
                <a:ea typeface="+mn-ea"/>
                <a:cs typeface="+mn-cs"/>
              </a:rPr>
              <a:t>Конец правления</a:t>
            </a:r>
          </a:p>
        </p:txBody>
      </p:sp>
      <p:sp>
        <p:nvSpPr>
          <p:cNvPr id="3" name="Объект 2">
            <a:extLst>
              <a:ext uri="{FF2B5EF4-FFF2-40B4-BE49-F238E27FC236}">
                <a16:creationId xmlns:a16="http://schemas.microsoft.com/office/drawing/2014/main" id="{92A51A87-D431-46DB-91F9-8EB4374615BE}"/>
              </a:ext>
            </a:extLst>
          </p:cNvPr>
          <p:cNvSpPr>
            <a:spLocks noGrp="1"/>
          </p:cNvSpPr>
          <p:nvPr>
            <p:ph idx="1"/>
          </p:nvPr>
        </p:nvSpPr>
        <p:spPr>
          <a:xfrm>
            <a:off x="838200" y="1690688"/>
            <a:ext cx="6763871" cy="4351338"/>
          </a:xfrm>
        </p:spPr>
        <p:txBody>
          <a:bodyPr>
            <a:normAutofit lnSpcReduction="10000"/>
          </a:bodyPr>
          <a:lstStyle/>
          <a:p>
            <a:pPr marL="0" indent="0">
              <a:buNone/>
            </a:pPr>
            <a:r>
              <a:rPr lang="ru-RU" sz="2000" dirty="0"/>
              <a:t>В конце царствования Владимир был крайне опечален постоянными междоусобицами, возникавшими между его сыновьями. Всего у государя было двенадцать наследников, каждому из которых он выделил территории. Выбор в качестве престолонаследника пал на князя Ростовского Бориса – сына от княгини Анны. Но реализовать данный замысел было не суждено. Среди окружения Владимира зрел заговор. В 1015 году Владимир внезапно заболел. В Киев был вызван его сын Борис. Тогда же поступило сообщение о вторжении печенегов на Русь, и Борис с дружиной был отправлен на отражение набега. Сообщение оказалось ложным и очевидно имело целью удалить из Киева, и Бориса, и верную князю Владимиру дружину. 15 июля 1015 года Великий князь Киевский Владимир Святославович умер. Киевский престол занял зять польского короля Святополк.</a:t>
            </a:r>
          </a:p>
        </p:txBody>
      </p:sp>
      <p:pic>
        <p:nvPicPr>
          <p:cNvPr id="5" name="Рисунок 4">
            <a:extLst>
              <a:ext uri="{FF2B5EF4-FFF2-40B4-BE49-F238E27FC236}">
                <a16:creationId xmlns:a16="http://schemas.microsoft.com/office/drawing/2014/main" id="{33274267-784F-4EA0-BEE1-B9E434811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071" y="1690688"/>
            <a:ext cx="4455997" cy="2255349"/>
          </a:xfrm>
          <a:prstGeom prst="rect">
            <a:avLst/>
          </a:prstGeom>
        </p:spPr>
      </p:pic>
      <p:sp>
        <p:nvSpPr>
          <p:cNvPr id="7" name="TextBox 6">
            <a:extLst>
              <a:ext uri="{FF2B5EF4-FFF2-40B4-BE49-F238E27FC236}">
                <a16:creationId xmlns:a16="http://schemas.microsoft.com/office/drawing/2014/main" id="{035F1EC3-9E00-49BB-893C-8B36F83D1E09}"/>
              </a:ext>
            </a:extLst>
          </p:cNvPr>
          <p:cNvSpPr txBox="1"/>
          <p:nvPr/>
        </p:nvSpPr>
        <p:spPr>
          <a:xfrm>
            <a:off x="7906871" y="4039924"/>
            <a:ext cx="4070515" cy="954107"/>
          </a:xfrm>
          <a:prstGeom prst="rect">
            <a:avLst/>
          </a:prstGeom>
          <a:noFill/>
        </p:spPr>
        <p:txBody>
          <a:bodyPr wrap="square">
            <a:spAutoFit/>
          </a:bodyPr>
          <a:lstStyle/>
          <a:p>
            <a:pPr algn="r"/>
            <a:r>
              <a:rPr lang="ru-RU" sz="1400" b="0" i="1" dirty="0">
                <a:solidFill>
                  <a:srgbClr val="2C2D2E"/>
                </a:solidFill>
                <a:effectLst/>
                <a:latin typeface="Helvetica" panose="020B0604020202020204" pitchFamily="34" charset="0"/>
              </a:rPr>
              <a:t>Похоронен в Десятинной церкви в Киеве; мраморные саркофаги Владимира и его жены стояли посредине храма. Десятинная церковь разрушена монголами в 1240 году.</a:t>
            </a:r>
            <a:endParaRPr lang="ru-RU" sz="1400" i="1" dirty="0"/>
          </a:p>
        </p:txBody>
      </p:sp>
    </p:spTree>
    <p:extLst>
      <p:ext uri="{BB962C8B-B14F-4D97-AF65-F5344CB8AC3E}">
        <p14:creationId xmlns:p14="http://schemas.microsoft.com/office/powerpoint/2010/main" val="1144841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9738824-536D-4E79-97AA-1277B7BE7276}"/>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150C91D0-D84E-47EA-989C-2988322AFB1F}"/>
              </a:ext>
            </a:extLst>
          </p:cNvPr>
          <p:cNvSpPr>
            <a:spLocks noGrp="1"/>
          </p:cNvSpPr>
          <p:nvPr>
            <p:ph type="title"/>
          </p:nvPr>
        </p:nvSpPr>
        <p:spPr/>
        <p:txBody>
          <a:bodyPr/>
          <a:lstStyle/>
          <a:p>
            <a:r>
              <a:rPr lang="ru-RU" dirty="0">
                <a:latin typeface="Garamond" panose="02020404030301010803" pitchFamily="18" charset="0"/>
              </a:rPr>
              <a:t>Список литературы</a:t>
            </a:r>
          </a:p>
        </p:txBody>
      </p:sp>
      <p:sp>
        <p:nvSpPr>
          <p:cNvPr id="3" name="Объект 2">
            <a:extLst>
              <a:ext uri="{FF2B5EF4-FFF2-40B4-BE49-F238E27FC236}">
                <a16:creationId xmlns:a16="http://schemas.microsoft.com/office/drawing/2014/main" id="{98A61D0B-EBDC-46FA-8A64-C0E20B4AB25B}"/>
              </a:ext>
            </a:extLst>
          </p:cNvPr>
          <p:cNvSpPr>
            <a:spLocks noGrp="1"/>
          </p:cNvSpPr>
          <p:nvPr>
            <p:ph idx="1"/>
          </p:nvPr>
        </p:nvSpPr>
        <p:spPr/>
        <p:txBody>
          <a:bodyPr>
            <a:normAutofit fontScale="92500"/>
          </a:bodyPr>
          <a:lstStyle/>
          <a:p>
            <a:pPr marL="514350" indent="-514350">
              <a:buFont typeface="+mj-lt"/>
              <a:buAutoNum type="arabicPeriod"/>
            </a:pPr>
            <a:r>
              <a:rPr lang="ru-RU" sz="2600" dirty="0"/>
              <a:t>Бочарников И.В. Великий князь Владимир Святославович. Креститель Руси</a:t>
            </a:r>
            <a:br>
              <a:rPr lang="ru-RU" sz="2600" dirty="0"/>
            </a:br>
            <a:r>
              <a:rPr lang="ru-RU" sz="2600" dirty="0"/>
              <a:t>// Человеческий капитал. 2020. №10 (142). С. 11 – 28</a:t>
            </a:r>
          </a:p>
          <a:p>
            <a:pPr marL="514350" indent="-514350">
              <a:buFont typeface="+mj-lt"/>
              <a:buAutoNum type="arabicPeriod"/>
            </a:pPr>
            <a:r>
              <a:rPr lang="ru-RU" sz="2600" dirty="0"/>
              <a:t>Карпов А. Последние годы великого князя // Историк. 2015. №6. С. 17 – 22</a:t>
            </a:r>
          </a:p>
          <a:p>
            <a:pPr marL="514350" indent="-514350">
              <a:buFont typeface="+mj-lt"/>
              <a:buAutoNum type="arabicPeriod"/>
            </a:pPr>
            <a:r>
              <a:rPr lang="ru-RU" sz="2600" dirty="0"/>
              <a:t>Назаренко А.В. Как крестилась Русь // Историк №3. 2022. С. 50 – 55.</a:t>
            </a:r>
          </a:p>
          <a:p>
            <a:pPr marL="514350" indent="-514350">
              <a:buFont typeface="+mj-lt"/>
              <a:buAutoNum type="arabicPeriod"/>
            </a:pPr>
            <a:r>
              <a:rPr lang="ru-RU" sz="2600" dirty="0"/>
              <a:t>Поляков А.Н. Поход на Корсунь князя Владимира и обстоятельства крещения Руси // Манускрипт. 2021. Т. 14. №.9. С. 1811 – 1816.</a:t>
            </a:r>
          </a:p>
          <a:p>
            <a:pPr marL="514350" indent="-514350">
              <a:buFont typeface="+mj-lt"/>
              <a:buAutoNum type="arabicPeriod"/>
            </a:pPr>
            <a:r>
              <a:rPr lang="ru-RU" sz="2600" dirty="0" err="1"/>
              <a:t>Пчелов</a:t>
            </a:r>
            <a:r>
              <a:rPr lang="ru-RU" sz="2600" dirty="0"/>
              <a:t> Е. Креститель Руси // Историк. 2015. №6. С. 5 – 9</a:t>
            </a:r>
          </a:p>
          <a:p>
            <a:pPr marL="514350" indent="-514350">
              <a:buFont typeface="+mj-lt"/>
              <a:buAutoNum type="arabicPeriod"/>
            </a:pPr>
            <a:r>
              <a:rPr lang="ru-RU" sz="2600" dirty="0"/>
              <a:t>Самарин А. Киевский «Синопсис» о всея России первейшем самодержце //</a:t>
            </a:r>
            <a:br>
              <a:rPr lang="ru-RU" sz="2600" dirty="0"/>
            </a:br>
            <a:r>
              <a:rPr lang="ru-RU" sz="2600" dirty="0"/>
              <a:t>Историк. 2015. №6. С. 34 – 37.</a:t>
            </a:r>
          </a:p>
        </p:txBody>
      </p:sp>
    </p:spTree>
    <p:extLst>
      <p:ext uri="{BB962C8B-B14F-4D97-AF65-F5344CB8AC3E}">
        <p14:creationId xmlns:p14="http://schemas.microsoft.com/office/powerpoint/2010/main" val="273622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8B018AD-9F6D-4BEE-80B6-982157966DD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78713AC5-C909-4465-9404-8E1A5DE05612}"/>
              </a:ext>
            </a:extLst>
          </p:cNvPr>
          <p:cNvSpPr>
            <a:spLocks noGrp="1"/>
          </p:cNvSpPr>
          <p:nvPr>
            <p:ph type="title"/>
          </p:nvPr>
        </p:nvSpPr>
        <p:spPr>
          <a:xfrm>
            <a:off x="838200" y="500062"/>
            <a:ext cx="4435764" cy="1325563"/>
          </a:xfrm>
        </p:spPr>
        <p:txBody>
          <a:bodyPr>
            <a:normAutofit/>
          </a:bodyPr>
          <a:lstStyle/>
          <a:p>
            <a:r>
              <a:rPr lang="ru-RU" sz="5400" dirty="0">
                <a:solidFill>
                  <a:schemeClr val="bg1"/>
                </a:solidFill>
                <a:latin typeface="Garamond" panose="02020404030301010803" pitchFamily="18" charset="0"/>
              </a:rPr>
              <a:t>Точка зрения</a:t>
            </a:r>
          </a:p>
        </p:txBody>
      </p:sp>
      <p:sp>
        <p:nvSpPr>
          <p:cNvPr id="3" name="Объект 2">
            <a:extLst>
              <a:ext uri="{FF2B5EF4-FFF2-40B4-BE49-F238E27FC236}">
                <a16:creationId xmlns:a16="http://schemas.microsoft.com/office/drawing/2014/main" id="{5133A5CF-ADE6-41C2-98C7-BB65B7F132B2}"/>
              </a:ext>
            </a:extLst>
          </p:cNvPr>
          <p:cNvSpPr>
            <a:spLocks noGrp="1"/>
          </p:cNvSpPr>
          <p:nvPr>
            <p:ph idx="1"/>
          </p:nvPr>
        </p:nvSpPr>
        <p:spPr>
          <a:xfrm flipH="1">
            <a:off x="838196" y="1825625"/>
            <a:ext cx="8407403" cy="4436630"/>
          </a:xfrm>
          <a:prstGeom prst="roundRect">
            <a:avLst/>
          </a:prstGeom>
          <a:solidFill>
            <a:schemeClr val="bg2">
              <a:lumMod val="10000"/>
              <a:alpha val="69804"/>
            </a:schemeClr>
          </a:solidFill>
          <a:effectLst/>
        </p:spPr>
        <p:txBody>
          <a:bodyPr>
            <a:normAutofit fontScale="92500" lnSpcReduction="10000"/>
          </a:bodyPr>
          <a:lstStyle/>
          <a:p>
            <a:pPr marL="457200" lvl="1" indent="0">
              <a:buNone/>
            </a:pPr>
            <a:r>
              <a:rPr lang="ru-RU" sz="3600" i="1" dirty="0">
                <a:solidFill>
                  <a:schemeClr val="bg1"/>
                </a:solidFill>
              </a:rPr>
              <a:t>При Владимире Святом и его сыне Ярославе Мудром Киевская Русь испытала расцвет. Собственно, именно они создали правильную государственность на месте архаичной, полупервобытной державы, которая представляла собой рыхлое собрание земель, соединенных лишь одной военной силой</a:t>
            </a:r>
          </a:p>
        </p:txBody>
      </p:sp>
      <p:sp>
        <p:nvSpPr>
          <p:cNvPr id="5" name="TextBox 4">
            <a:extLst>
              <a:ext uri="{FF2B5EF4-FFF2-40B4-BE49-F238E27FC236}">
                <a16:creationId xmlns:a16="http://schemas.microsoft.com/office/drawing/2014/main" id="{24FBFF0D-3607-4DD7-9C59-11D3F85A6E67}"/>
              </a:ext>
            </a:extLst>
          </p:cNvPr>
          <p:cNvSpPr txBox="1"/>
          <p:nvPr/>
        </p:nvSpPr>
        <p:spPr>
          <a:xfrm>
            <a:off x="9320303" y="4581390"/>
            <a:ext cx="2382169" cy="461665"/>
          </a:xfrm>
          <a:prstGeom prst="rect">
            <a:avLst/>
          </a:prstGeom>
          <a:noFill/>
        </p:spPr>
        <p:txBody>
          <a:bodyPr wrap="square">
            <a:spAutoFit/>
          </a:bodyPr>
          <a:lstStyle/>
          <a:p>
            <a:r>
              <a:rPr lang="ru-RU" sz="2400" dirty="0">
                <a:solidFill>
                  <a:schemeClr val="bg1"/>
                </a:solidFill>
                <a:latin typeface="Garamond" panose="02020404030301010803" pitchFamily="18" charset="0"/>
                <a:ea typeface="+mj-ea"/>
                <a:cs typeface="+mj-cs"/>
              </a:rPr>
              <a:t>Д. М. Володихин</a:t>
            </a:r>
          </a:p>
        </p:txBody>
      </p:sp>
      <p:pic>
        <p:nvPicPr>
          <p:cNvPr id="11" name="Рисунок 10">
            <a:extLst>
              <a:ext uri="{FF2B5EF4-FFF2-40B4-BE49-F238E27FC236}">
                <a16:creationId xmlns:a16="http://schemas.microsoft.com/office/drawing/2014/main" id="{5D660B61-4905-42D4-A339-44695E4157CE}"/>
              </a:ext>
            </a:extLst>
          </p:cNvPr>
          <p:cNvPicPr>
            <a:picLocks noChangeAspect="1"/>
          </p:cNvPicPr>
          <p:nvPr/>
        </p:nvPicPr>
        <p:blipFill>
          <a:blip r:embed="rId5">
            <a:extLst>
              <a:ext uri="{28A0092B-C50C-407E-A947-70E740481C1C}">
                <a14:useLocalDpi xmlns:a14="http://schemas.microsoft.com/office/drawing/2010/main" val="0"/>
              </a:ext>
            </a:extLst>
          </a:blip>
          <a:srcRect l="4275" r="4275"/>
          <a:stretch/>
        </p:blipFill>
        <p:spPr>
          <a:xfrm>
            <a:off x="9641640" y="1825625"/>
            <a:ext cx="1712160" cy="2566988"/>
          </a:xfrm>
          <a:prstGeom prst="roundRect">
            <a:avLst>
              <a:gd name="adj" fmla="val 21522"/>
            </a:avLst>
          </a:prstGeom>
          <a:effectLst/>
        </p:spPr>
      </p:pic>
      <p:sp>
        <p:nvSpPr>
          <p:cNvPr id="18" name="TextBox 17">
            <a:extLst>
              <a:ext uri="{FF2B5EF4-FFF2-40B4-BE49-F238E27FC236}">
                <a16:creationId xmlns:a16="http://schemas.microsoft.com/office/drawing/2014/main" id="{B1BC30ED-3144-4EC4-B6A9-F8499CD8AE57}"/>
              </a:ext>
            </a:extLst>
          </p:cNvPr>
          <p:cNvSpPr txBox="1"/>
          <p:nvPr/>
        </p:nvSpPr>
        <p:spPr>
          <a:xfrm>
            <a:off x="213666" y="1162843"/>
            <a:ext cx="1249060" cy="2646878"/>
          </a:xfrm>
          <a:prstGeom prst="rect">
            <a:avLst/>
          </a:prstGeom>
          <a:noFill/>
        </p:spPr>
        <p:txBody>
          <a:bodyPr wrap="none" rtlCol="0">
            <a:spAutoFit/>
          </a:bodyPr>
          <a:lstStyle/>
          <a:p>
            <a:r>
              <a:rPr lang="en-US" sz="16600" b="1" dirty="0">
                <a:solidFill>
                  <a:schemeClr val="bg1"/>
                </a:solidFill>
                <a:latin typeface="Arial" panose="020B0604020202020204" pitchFamily="34" charset="0"/>
                <a:cs typeface="Arial" panose="020B0604020202020204" pitchFamily="34" charset="0"/>
              </a:rPr>
              <a:t>“</a:t>
            </a:r>
            <a:endParaRPr lang="ru-RU" sz="16600" b="1"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B64A91D-0CA7-415F-BE54-BE112AD64B4F}"/>
              </a:ext>
            </a:extLst>
          </p:cNvPr>
          <p:cNvSpPr txBox="1"/>
          <p:nvPr/>
        </p:nvSpPr>
        <p:spPr>
          <a:xfrm rot="10800000">
            <a:off x="8549598" y="4392613"/>
            <a:ext cx="1249060" cy="2646878"/>
          </a:xfrm>
          <a:prstGeom prst="rect">
            <a:avLst/>
          </a:prstGeom>
          <a:noFill/>
        </p:spPr>
        <p:txBody>
          <a:bodyPr wrap="none" rtlCol="0">
            <a:spAutoFit/>
          </a:bodyPr>
          <a:lstStyle/>
          <a:p>
            <a:r>
              <a:rPr lang="en-US" sz="16600" b="1" dirty="0">
                <a:solidFill>
                  <a:schemeClr val="bg1"/>
                </a:solidFill>
                <a:latin typeface="Arial" panose="020B0604020202020204" pitchFamily="34" charset="0"/>
                <a:cs typeface="Arial" panose="020B0604020202020204" pitchFamily="34" charset="0"/>
              </a:rPr>
              <a:t>“</a:t>
            </a:r>
            <a:endParaRPr lang="ru-RU" sz="166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BA323EA-494E-449B-9D62-CBDA4DC42515}"/>
              </a:ext>
            </a:extLst>
          </p:cNvPr>
          <p:cNvSpPr txBox="1"/>
          <p:nvPr/>
        </p:nvSpPr>
        <p:spPr>
          <a:xfrm>
            <a:off x="9320303" y="4961195"/>
            <a:ext cx="2382169" cy="830997"/>
          </a:xfrm>
          <a:prstGeom prst="rect">
            <a:avLst/>
          </a:prstGeom>
          <a:noFill/>
        </p:spPr>
        <p:txBody>
          <a:bodyPr wrap="square">
            <a:spAutoFit/>
          </a:bodyPr>
          <a:lstStyle/>
          <a:p>
            <a:pPr algn="r"/>
            <a:r>
              <a:rPr lang="ru-RU" sz="1600" b="0" dirty="0">
                <a:solidFill>
                  <a:schemeClr val="bg1"/>
                </a:solidFill>
                <a:effectLst/>
              </a:rPr>
              <a:t>- российский историк, писатель и литературный критик</a:t>
            </a:r>
            <a:endParaRPr lang="ru-RU" sz="1600" dirty="0">
              <a:solidFill>
                <a:schemeClr val="bg1"/>
              </a:solidFill>
            </a:endParaRPr>
          </a:p>
        </p:txBody>
      </p:sp>
    </p:spTree>
    <p:extLst>
      <p:ext uri="{BB962C8B-B14F-4D97-AF65-F5344CB8AC3E}">
        <p14:creationId xmlns:p14="http://schemas.microsoft.com/office/powerpoint/2010/main" val="23013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2B7F435D-C4D2-424C-9604-DEAAF647736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0910A1F2-3558-48FE-A5F5-2CFF6EA79ACF}"/>
              </a:ext>
            </a:extLst>
          </p:cNvPr>
          <p:cNvSpPr>
            <a:spLocks noGrp="1"/>
          </p:cNvSpPr>
          <p:nvPr>
            <p:ph type="title"/>
          </p:nvPr>
        </p:nvSpPr>
        <p:spPr/>
        <p:txBody>
          <a:bodyPr>
            <a:normAutofit/>
          </a:bodyPr>
          <a:lstStyle/>
          <a:p>
            <a:r>
              <a:rPr lang="ru-RU" sz="5400" dirty="0">
                <a:latin typeface="Garamond" panose="02020404030301010803" pitchFamily="18" charset="0"/>
              </a:rPr>
              <a:t>Ранние годы</a:t>
            </a:r>
          </a:p>
        </p:txBody>
      </p:sp>
      <p:sp>
        <p:nvSpPr>
          <p:cNvPr id="3" name="Объект 2">
            <a:extLst>
              <a:ext uri="{FF2B5EF4-FFF2-40B4-BE49-F238E27FC236}">
                <a16:creationId xmlns:a16="http://schemas.microsoft.com/office/drawing/2014/main" id="{AAB9A4F1-2F68-4D1C-8446-CB6538D884F7}"/>
              </a:ext>
            </a:extLst>
          </p:cNvPr>
          <p:cNvSpPr>
            <a:spLocks noGrp="1"/>
          </p:cNvSpPr>
          <p:nvPr>
            <p:ph idx="1"/>
          </p:nvPr>
        </p:nvSpPr>
        <p:spPr>
          <a:xfrm>
            <a:off x="838200" y="1825625"/>
            <a:ext cx="4926106" cy="4351338"/>
          </a:xfrm>
        </p:spPr>
        <p:txBody>
          <a:bodyPr>
            <a:normAutofit lnSpcReduction="10000"/>
          </a:bodyPr>
          <a:lstStyle/>
          <a:p>
            <a:pPr marL="0" indent="0">
              <a:buNone/>
            </a:pPr>
            <a:r>
              <a:rPr lang="ru-RU" dirty="0"/>
              <a:t>Владимир Святославич родился в период с 955 по 960-е годы в деревне </a:t>
            </a:r>
            <a:r>
              <a:rPr lang="ru-RU" dirty="0" err="1"/>
              <a:t>Будятино</a:t>
            </a:r>
            <a:r>
              <a:rPr lang="ru-RU" dirty="0"/>
              <a:t> неподалеку от Киева. Предки Владимира происходили из знаменитого рода Рюриковичей, а сам он был незаконнорожденным отпрыском князя Святослава и простолюдинки Ольги </a:t>
            </a:r>
            <a:r>
              <a:rPr lang="ru-RU" dirty="0" err="1"/>
              <a:t>Малуши</a:t>
            </a:r>
            <a:r>
              <a:rPr lang="ru-RU" dirty="0"/>
              <a:t>, ключницы княгини Ольги. </a:t>
            </a:r>
          </a:p>
        </p:txBody>
      </p:sp>
      <p:pic>
        <p:nvPicPr>
          <p:cNvPr id="5" name="Рисунок 4">
            <a:extLst>
              <a:ext uri="{FF2B5EF4-FFF2-40B4-BE49-F238E27FC236}">
                <a16:creationId xmlns:a16="http://schemas.microsoft.com/office/drawing/2014/main" id="{EE4E809E-F30E-4403-A74B-A2FCE4D80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753" y="705177"/>
            <a:ext cx="4092388" cy="4671438"/>
          </a:xfrm>
          <a:prstGeom prst="rect">
            <a:avLst/>
          </a:prstGeom>
        </p:spPr>
      </p:pic>
      <p:sp>
        <p:nvSpPr>
          <p:cNvPr id="6" name="TextBox 5">
            <a:extLst>
              <a:ext uri="{FF2B5EF4-FFF2-40B4-BE49-F238E27FC236}">
                <a16:creationId xmlns:a16="http://schemas.microsoft.com/office/drawing/2014/main" id="{A4CA7545-3211-40E6-9C2F-8B2A3AA7C3DD}"/>
              </a:ext>
            </a:extLst>
          </p:cNvPr>
          <p:cNvSpPr txBox="1"/>
          <p:nvPr/>
        </p:nvSpPr>
        <p:spPr>
          <a:xfrm>
            <a:off x="6795247" y="5432611"/>
            <a:ext cx="4217894" cy="646331"/>
          </a:xfrm>
          <a:prstGeom prst="rect">
            <a:avLst/>
          </a:prstGeom>
          <a:noFill/>
        </p:spPr>
        <p:txBody>
          <a:bodyPr wrap="square" rtlCol="0">
            <a:spAutoFit/>
          </a:bodyPr>
          <a:lstStyle/>
          <a:p>
            <a:pPr algn="r"/>
            <a:r>
              <a:rPr lang="ru-RU" i="1" dirty="0"/>
              <a:t>Памятник князю Владимиру и его матери </a:t>
            </a:r>
            <a:r>
              <a:rPr lang="ru-RU" i="1" dirty="0" err="1"/>
              <a:t>Малуше</a:t>
            </a:r>
            <a:r>
              <a:rPr lang="ru-RU" i="1" dirty="0"/>
              <a:t> в г. Коростень</a:t>
            </a:r>
          </a:p>
        </p:txBody>
      </p:sp>
    </p:spTree>
    <p:extLst>
      <p:ext uri="{BB962C8B-B14F-4D97-AF65-F5344CB8AC3E}">
        <p14:creationId xmlns:p14="http://schemas.microsoft.com/office/powerpoint/2010/main" val="94368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Рисунок 72">
            <a:extLst>
              <a:ext uri="{FF2B5EF4-FFF2-40B4-BE49-F238E27FC236}">
                <a16:creationId xmlns:a16="http://schemas.microsoft.com/office/drawing/2014/main" id="{BB731801-33B3-4776-A049-72D8561A0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7" name="Рисунок 76">
            <a:extLst>
              <a:ext uri="{FF2B5EF4-FFF2-40B4-BE49-F238E27FC236}">
                <a16:creationId xmlns:a16="http://schemas.microsoft.com/office/drawing/2014/main" id="{B64F857E-384B-4ADA-B096-F6BB38522F8D}"/>
              </a:ext>
            </a:extLst>
          </p:cNvPr>
          <p:cNvPicPr>
            <a:picLocks noChangeAspect="1"/>
          </p:cNvPicPr>
          <p:nvPr/>
        </p:nvPicPr>
        <p:blipFill>
          <a:blip r:embed="rId4">
            <a:clrChange>
              <a:clrFrom>
                <a:srgbClr val="F6F6F6"/>
              </a:clrFrom>
              <a:clrTo>
                <a:srgbClr val="F6F6F6">
                  <a:alpha val="0"/>
                </a:srgbClr>
              </a:clrTo>
            </a:clrChange>
            <a:alphaModFix amt="85000"/>
            <a:extLst>
              <a:ext uri="{28A0092B-C50C-407E-A947-70E740481C1C}">
                <a14:useLocalDpi xmlns:a14="http://schemas.microsoft.com/office/drawing/2010/main" val="0"/>
              </a:ext>
            </a:extLst>
          </a:blip>
          <a:stretch>
            <a:fillRect/>
          </a:stretch>
        </p:blipFill>
        <p:spPr>
          <a:xfrm rot="8019964">
            <a:off x="-1017233" y="2341791"/>
            <a:ext cx="3893188" cy="6858000"/>
          </a:xfrm>
          <a:prstGeom prst="rect">
            <a:avLst/>
          </a:prstGeom>
        </p:spPr>
      </p:pic>
      <p:sp>
        <p:nvSpPr>
          <p:cNvPr id="4" name="TextBox 3">
            <a:extLst>
              <a:ext uri="{FF2B5EF4-FFF2-40B4-BE49-F238E27FC236}">
                <a16:creationId xmlns:a16="http://schemas.microsoft.com/office/drawing/2014/main" id="{76D74275-CF7D-4EF4-B1CE-B114831A737D}"/>
              </a:ext>
            </a:extLst>
          </p:cNvPr>
          <p:cNvSpPr txBox="1"/>
          <p:nvPr/>
        </p:nvSpPr>
        <p:spPr>
          <a:xfrm>
            <a:off x="695075" y="3763991"/>
            <a:ext cx="1055097" cy="461665"/>
          </a:xfrm>
          <a:prstGeom prst="rect">
            <a:avLst/>
          </a:prstGeom>
          <a:noFill/>
        </p:spPr>
        <p:txBody>
          <a:bodyPr wrap="none" rtlCol="0">
            <a:spAutoFit/>
          </a:bodyPr>
          <a:lstStyle/>
          <a:p>
            <a:pPr algn="ctr"/>
            <a:r>
              <a:rPr lang="ru-RU" sz="2400" dirty="0">
                <a:latin typeface="Garamond" panose="02020404030301010803" pitchFamily="18" charset="0"/>
              </a:rPr>
              <a:t>Рюрик</a:t>
            </a:r>
          </a:p>
        </p:txBody>
      </p:sp>
      <p:sp>
        <p:nvSpPr>
          <p:cNvPr id="5" name="TextBox 4">
            <a:extLst>
              <a:ext uri="{FF2B5EF4-FFF2-40B4-BE49-F238E27FC236}">
                <a16:creationId xmlns:a16="http://schemas.microsoft.com/office/drawing/2014/main" id="{24E97776-0D5C-41C1-8182-AA613433DDE4}"/>
              </a:ext>
            </a:extLst>
          </p:cNvPr>
          <p:cNvSpPr txBox="1"/>
          <p:nvPr/>
        </p:nvSpPr>
        <p:spPr>
          <a:xfrm>
            <a:off x="2332362" y="3766925"/>
            <a:ext cx="974947" cy="461665"/>
          </a:xfrm>
          <a:prstGeom prst="rect">
            <a:avLst/>
          </a:prstGeom>
          <a:noFill/>
        </p:spPr>
        <p:txBody>
          <a:bodyPr wrap="square" rtlCol="0">
            <a:spAutoFit/>
          </a:bodyPr>
          <a:lstStyle/>
          <a:p>
            <a:pPr algn="ctr"/>
            <a:r>
              <a:rPr lang="ru-RU" sz="2400" dirty="0">
                <a:latin typeface="Garamond" panose="02020404030301010803" pitchFamily="18" charset="0"/>
              </a:rPr>
              <a:t>Игорь</a:t>
            </a:r>
          </a:p>
        </p:txBody>
      </p:sp>
      <p:sp>
        <p:nvSpPr>
          <p:cNvPr id="6" name="TextBox 5">
            <a:extLst>
              <a:ext uri="{FF2B5EF4-FFF2-40B4-BE49-F238E27FC236}">
                <a16:creationId xmlns:a16="http://schemas.microsoft.com/office/drawing/2014/main" id="{18B00001-C0D3-457E-A10B-D0439C7F9264}"/>
              </a:ext>
            </a:extLst>
          </p:cNvPr>
          <p:cNvSpPr txBox="1"/>
          <p:nvPr/>
        </p:nvSpPr>
        <p:spPr>
          <a:xfrm>
            <a:off x="2347775" y="5990423"/>
            <a:ext cx="944490" cy="461665"/>
          </a:xfrm>
          <a:prstGeom prst="rect">
            <a:avLst/>
          </a:prstGeom>
          <a:noFill/>
        </p:spPr>
        <p:txBody>
          <a:bodyPr wrap="square" rtlCol="0">
            <a:spAutoFit/>
          </a:bodyPr>
          <a:lstStyle/>
          <a:p>
            <a:pPr algn="ctr"/>
            <a:r>
              <a:rPr lang="ru-RU" sz="2400" dirty="0">
                <a:latin typeface="Garamond" panose="02020404030301010803" pitchFamily="18" charset="0"/>
              </a:rPr>
              <a:t>Ольга</a:t>
            </a:r>
          </a:p>
        </p:txBody>
      </p:sp>
      <p:sp>
        <p:nvSpPr>
          <p:cNvPr id="7" name="TextBox 6">
            <a:extLst>
              <a:ext uri="{FF2B5EF4-FFF2-40B4-BE49-F238E27FC236}">
                <a16:creationId xmlns:a16="http://schemas.microsoft.com/office/drawing/2014/main" id="{5D4D6555-CD81-49C0-986B-40AF6700152E}"/>
              </a:ext>
            </a:extLst>
          </p:cNvPr>
          <p:cNvSpPr txBox="1"/>
          <p:nvPr/>
        </p:nvSpPr>
        <p:spPr>
          <a:xfrm>
            <a:off x="5510239" y="5959741"/>
            <a:ext cx="1300357" cy="461665"/>
          </a:xfrm>
          <a:prstGeom prst="rect">
            <a:avLst/>
          </a:prstGeom>
          <a:noFill/>
        </p:spPr>
        <p:txBody>
          <a:bodyPr wrap="none" rtlCol="0">
            <a:spAutoFit/>
          </a:bodyPr>
          <a:lstStyle/>
          <a:p>
            <a:pPr algn="ctr"/>
            <a:r>
              <a:rPr lang="ru-RU" sz="2400" dirty="0">
                <a:latin typeface="Garamond" panose="02020404030301010803" pitchFamily="18" charset="0"/>
              </a:rPr>
              <a:t>Ярополк</a:t>
            </a:r>
          </a:p>
        </p:txBody>
      </p:sp>
      <p:sp>
        <p:nvSpPr>
          <p:cNvPr id="8" name="TextBox 7">
            <a:extLst>
              <a:ext uri="{FF2B5EF4-FFF2-40B4-BE49-F238E27FC236}">
                <a16:creationId xmlns:a16="http://schemas.microsoft.com/office/drawing/2014/main" id="{4DBF38D1-4A8C-43EB-9B90-EBA2C9F1C02A}"/>
              </a:ext>
            </a:extLst>
          </p:cNvPr>
          <p:cNvSpPr txBox="1"/>
          <p:nvPr/>
        </p:nvSpPr>
        <p:spPr>
          <a:xfrm>
            <a:off x="4081549" y="3769276"/>
            <a:ext cx="1459054" cy="461665"/>
          </a:xfrm>
          <a:prstGeom prst="rect">
            <a:avLst/>
          </a:prstGeom>
          <a:noFill/>
        </p:spPr>
        <p:txBody>
          <a:bodyPr wrap="none" rtlCol="0">
            <a:spAutoFit/>
          </a:bodyPr>
          <a:lstStyle/>
          <a:p>
            <a:pPr algn="ctr"/>
            <a:r>
              <a:rPr lang="ru-RU" sz="2400" dirty="0">
                <a:latin typeface="Garamond" panose="02020404030301010803" pitchFamily="18" charset="0"/>
              </a:rPr>
              <a:t>Святослав</a:t>
            </a:r>
          </a:p>
        </p:txBody>
      </p:sp>
      <p:sp>
        <p:nvSpPr>
          <p:cNvPr id="9" name="TextBox 8">
            <a:extLst>
              <a:ext uri="{FF2B5EF4-FFF2-40B4-BE49-F238E27FC236}">
                <a16:creationId xmlns:a16="http://schemas.microsoft.com/office/drawing/2014/main" id="{3E02D640-0E88-44FA-8A28-D9954AE27512}"/>
              </a:ext>
            </a:extLst>
          </p:cNvPr>
          <p:cNvSpPr txBox="1"/>
          <p:nvPr/>
        </p:nvSpPr>
        <p:spPr>
          <a:xfrm>
            <a:off x="7982247" y="4929568"/>
            <a:ext cx="2534669" cy="769441"/>
          </a:xfrm>
          <a:prstGeom prst="rect">
            <a:avLst/>
          </a:prstGeom>
          <a:noFill/>
        </p:spPr>
        <p:txBody>
          <a:bodyPr wrap="none" rtlCol="0">
            <a:spAutoFit/>
          </a:bodyPr>
          <a:lstStyle/>
          <a:p>
            <a:pPr algn="ctr"/>
            <a:r>
              <a:rPr lang="ru-RU" sz="4400" dirty="0">
                <a:latin typeface="Garamond" panose="02020404030301010803" pitchFamily="18" charset="0"/>
              </a:rPr>
              <a:t>Владимир</a:t>
            </a:r>
          </a:p>
        </p:txBody>
      </p:sp>
      <p:pic>
        <p:nvPicPr>
          <p:cNvPr id="11" name="Рисунок 10">
            <a:extLst>
              <a:ext uri="{FF2B5EF4-FFF2-40B4-BE49-F238E27FC236}">
                <a16:creationId xmlns:a16="http://schemas.microsoft.com/office/drawing/2014/main" id="{AA83A724-EB26-4EA8-B243-138CAA1F7AE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2884"/>
          <a:stretch/>
        </p:blipFill>
        <p:spPr>
          <a:xfrm>
            <a:off x="619756" y="2325769"/>
            <a:ext cx="1170962" cy="1440000"/>
          </a:xfrm>
          <a:prstGeom prst="rect">
            <a:avLst/>
          </a:prstGeom>
        </p:spPr>
      </p:pic>
      <p:pic>
        <p:nvPicPr>
          <p:cNvPr id="13" name="Рисунок 12">
            <a:extLst>
              <a:ext uri="{FF2B5EF4-FFF2-40B4-BE49-F238E27FC236}">
                <a16:creationId xmlns:a16="http://schemas.microsoft.com/office/drawing/2014/main" id="{03C73EBD-58E4-4402-8275-010721DB11B6}"/>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2854"/>
          <a:stretch/>
        </p:blipFill>
        <p:spPr>
          <a:xfrm>
            <a:off x="2217339" y="2292906"/>
            <a:ext cx="1170962" cy="1440000"/>
          </a:xfrm>
          <a:prstGeom prst="rect">
            <a:avLst/>
          </a:prstGeom>
        </p:spPr>
      </p:pic>
      <p:pic>
        <p:nvPicPr>
          <p:cNvPr id="17" name="Рисунок 16">
            <a:extLst>
              <a:ext uri="{FF2B5EF4-FFF2-40B4-BE49-F238E27FC236}">
                <a16:creationId xmlns:a16="http://schemas.microsoft.com/office/drawing/2014/main" id="{5A557BBE-2588-4D21-AD44-BE16163EDC1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884"/>
          <a:stretch/>
        </p:blipFill>
        <p:spPr>
          <a:xfrm>
            <a:off x="5557551" y="4482003"/>
            <a:ext cx="1170962" cy="1440000"/>
          </a:xfrm>
          <a:prstGeom prst="rect">
            <a:avLst/>
          </a:prstGeom>
        </p:spPr>
      </p:pic>
      <p:pic>
        <p:nvPicPr>
          <p:cNvPr id="19" name="Рисунок 18">
            <a:extLst>
              <a:ext uri="{FF2B5EF4-FFF2-40B4-BE49-F238E27FC236}">
                <a16:creationId xmlns:a16="http://schemas.microsoft.com/office/drawing/2014/main" id="{ACD0B749-4CEE-46F0-B987-FA45337A043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2854"/>
          <a:stretch/>
        </p:blipFill>
        <p:spPr>
          <a:xfrm>
            <a:off x="4201506" y="2355599"/>
            <a:ext cx="1170963" cy="1440000"/>
          </a:xfrm>
          <a:prstGeom prst="rect">
            <a:avLst/>
          </a:prstGeom>
        </p:spPr>
      </p:pic>
      <p:pic>
        <p:nvPicPr>
          <p:cNvPr id="21" name="Рисунок 20">
            <a:extLst>
              <a:ext uri="{FF2B5EF4-FFF2-40B4-BE49-F238E27FC236}">
                <a16:creationId xmlns:a16="http://schemas.microsoft.com/office/drawing/2014/main" id="{77E09A68-705E-4467-A9F9-D51B936DEDA3}"/>
              </a:ext>
            </a:extLst>
          </p:cNvPr>
          <p:cNvPicPr>
            <a:picLocks noChangeAspect="1"/>
          </p:cNvPicPr>
          <p:nvPr/>
        </p:nvPicPr>
        <p:blipFill rotWithShape="1">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r="3678"/>
          <a:stretch/>
        </p:blipFill>
        <p:spPr>
          <a:xfrm>
            <a:off x="7317954" y="821649"/>
            <a:ext cx="3484518" cy="4320000"/>
          </a:xfrm>
          <a:prstGeom prst="rect">
            <a:avLst/>
          </a:prstGeom>
        </p:spPr>
      </p:pic>
      <p:pic>
        <p:nvPicPr>
          <p:cNvPr id="23" name="Рисунок 22">
            <a:extLst>
              <a:ext uri="{FF2B5EF4-FFF2-40B4-BE49-F238E27FC236}">
                <a16:creationId xmlns:a16="http://schemas.microsoft.com/office/drawing/2014/main" id="{EB6CCA1C-5412-4EDE-B185-635994C0946A}"/>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2854"/>
          <a:stretch/>
        </p:blipFill>
        <p:spPr>
          <a:xfrm>
            <a:off x="2217338" y="4482796"/>
            <a:ext cx="1170962" cy="1440000"/>
          </a:xfrm>
          <a:prstGeom prst="rect">
            <a:avLst/>
          </a:prstGeom>
        </p:spPr>
      </p:pic>
      <p:sp>
        <p:nvSpPr>
          <p:cNvPr id="24" name="TextBox 23">
            <a:extLst>
              <a:ext uri="{FF2B5EF4-FFF2-40B4-BE49-F238E27FC236}">
                <a16:creationId xmlns:a16="http://schemas.microsoft.com/office/drawing/2014/main" id="{8D445DCE-0CFE-4C9B-8C44-859CA327B138}"/>
              </a:ext>
            </a:extLst>
          </p:cNvPr>
          <p:cNvSpPr txBox="1"/>
          <p:nvPr/>
        </p:nvSpPr>
        <p:spPr>
          <a:xfrm>
            <a:off x="641799" y="465382"/>
            <a:ext cx="4232249" cy="1015663"/>
          </a:xfrm>
          <a:prstGeom prst="rect">
            <a:avLst/>
          </a:prstGeom>
          <a:noFill/>
        </p:spPr>
        <p:txBody>
          <a:bodyPr wrap="none" rtlCol="0">
            <a:spAutoFit/>
          </a:bodyPr>
          <a:lstStyle/>
          <a:p>
            <a:r>
              <a:rPr lang="ru-RU" sz="6000" dirty="0">
                <a:latin typeface="Garamond" panose="02020404030301010803" pitchFamily="18" charset="0"/>
              </a:rPr>
              <a:t>Родословная</a:t>
            </a:r>
          </a:p>
        </p:txBody>
      </p:sp>
      <p:cxnSp>
        <p:nvCxnSpPr>
          <p:cNvPr id="30" name="Прямая со стрелкой 29">
            <a:extLst>
              <a:ext uri="{FF2B5EF4-FFF2-40B4-BE49-F238E27FC236}">
                <a16:creationId xmlns:a16="http://schemas.microsoft.com/office/drawing/2014/main" id="{12ABA37A-DF22-4F4C-99D5-8041FBE8AAEB}"/>
              </a:ext>
            </a:extLst>
          </p:cNvPr>
          <p:cNvCxnSpPr>
            <a:cxnSpLocks/>
            <a:endCxn id="13" idx="1"/>
          </p:cNvCxnSpPr>
          <p:nvPr/>
        </p:nvCxnSpPr>
        <p:spPr>
          <a:xfrm>
            <a:off x="1804232" y="3012906"/>
            <a:ext cx="41310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344CB01F-2469-4A9A-9B1F-32EE216619BF}"/>
              </a:ext>
            </a:extLst>
          </p:cNvPr>
          <p:cNvCxnSpPr>
            <a:cxnSpLocks/>
          </p:cNvCxnSpPr>
          <p:nvPr/>
        </p:nvCxnSpPr>
        <p:spPr>
          <a:xfrm flipV="1">
            <a:off x="2819835" y="4199873"/>
            <a:ext cx="1" cy="21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Соединитель: уступ 41">
            <a:extLst>
              <a:ext uri="{FF2B5EF4-FFF2-40B4-BE49-F238E27FC236}">
                <a16:creationId xmlns:a16="http://schemas.microsoft.com/office/drawing/2014/main" id="{7346EF20-2936-410B-8887-B7CFD75B4067}"/>
              </a:ext>
            </a:extLst>
          </p:cNvPr>
          <p:cNvCxnSpPr>
            <a:cxnSpLocks/>
          </p:cNvCxnSpPr>
          <p:nvPr/>
        </p:nvCxnSpPr>
        <p:spPr>
          <a:xfrm flipV="1">
            <a:off x="2819835" y="3091075"/>
            <a:ext cx="1337918" cy="1218451"/>
          </a:xfrm>
          <a:prstGeom prst="bentConnector3">
            <a:avLst>
              <a:gd name="adj1" fmla="val 50000"/>
            </a:avLst>
          </a:prstGeom>
          <a:ln w="28575">
            <a:solidFill>
              <a:srgbClr val="131315"/>
            </a:solidFill>
            <a:tailEnd type="triangle"/>
          </a:ln>
        </p:spPr>
        <p:style>
          <a:lnRef idx="1">
            <a:schemeClr val="accent1"/>
          </a:lnRef>
          <a:fillRef idx="0">
            <a:schemeClr val="accent1"/>
          </a:fillRef>
          <a:effectRef idx="0">
            <a:schemeClr val="accent1"/>
          </a:effectRef>
          <a:fontRef idx="minor">
            <a:schemeClr val="tx1"/>
          </a:fontRef>
        </p:style>
      </p:cxnSp>
      <p:pic>
        <p:nvPicPr>
          <p:cNvPr id="78" name="Рисунок 77">
            <a:extLst>
              <a:ext uri="{FF2B5EF4-FFF2-40B4-BE49-F238E27FC236}">
                <a16:creationId xmlns:a16="http://schemas.microsoft.com/office/drawing/2014/main" id="{7C592AD0-695D-4814-A72E-CE4A4CC7428B}"/>
              </a:ext>
            </a:extLst>
          </p:cNvPr>
          <p:cNvPicPr>
            <a:picLocks noChangeAspect="1"/>
          </p:cNvPicPr>
          <p:nvPr/>
        </p:nvPicPr>
        <p:blipFill rotWithShape="1">
          <a:blip r:embed="rId4">
            <a:clrChange>
              <a:clrFrom>
                <a:srgbClr val="F6F6F6"/>
              </a:clrFrom>
              <a:clrTo>
                <a:srgbClr val="F6F6F6">
                  <a:alpha val="0"/>
                </a:srgbClr>
              </a:clrTo>
            </a:clrChange>
            <a:alphaModFix amt="85000"/>
            <a:extLst>
              <a:ext uri="{28A0092B-C50C-407E-A947-70E740481C1C}">
                <a14:useLocalDpi xmlns:a14="http://schemas.microsoft.com/office/drawing/2010/main" val="0"/>
              </a:ext>
            </a:extLst>
          </a:blip>
          <a:srcRect b="17636"/>
          <a:stretch/>
        </p:blipFill>
        <p:spPr>
          <a:xfrm rot="19963347">
            <a:off x="9670033" y="-1314107"/>
            <a:ext cx="3893188" cy="5648499"/>
          </a:xfrm>
          <a:prstGeom prst="rect">
            <a:avLst/>
          </a:prstGeom>
        </p:spPr>
      </p:pic>
      <p:cxnSp>
        <p:nvCxnSpPr>
          <p:cNvPr id="27" name="Прямая соединительная линия 26">
            <a:extLst>
              <a:ext uri="{FF2B5EF4-FFF2-40B4-BE49-F238E27FC236}">
                <a16:creationId xmlns:a16="http://schemas.microsoft.com/office/drawing/2014/main" id="{44184F19-3BF0-44EE-AD1F-1BFF2EEDDF4B}"/>
              </a:ext>
            </a:extLst>
          </p:cNvPr>
          <p:cNvCxnSpPr/>
          <p:nvPr/>
        </p:nvCxnSpPr>
        <p:spPr>
          <a:xfrm>
            <a:off x="5510239" y="309107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a:extLst>
              <a:ext uri="{FF2B5EF4-FFF2-40B4-BE49-F238E27FC236}">
                <a16:creationId xmlns:a16="http://schemas.microsoft.com/office/drawing/2014/main" id="{050B44F7-7301-4BF7-8E5F-79556B24D630}"/>
              </a:ext>
            </a:extLst>
          </p:cNvPr>
          <p:cNvCxnSpPr>
            <a:cxnSpLocks/>
          </p:cNvCxnSpPr>
          <p:nvPr/>
        </p:nvCxnSpPr>
        <p:spPr>
          <a:xfrm>
            <a:off x="5510239" y="3091075"/>
            <a:ext cx="5693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8BF57E06-EA03-41B8-8247-55C97EA5E35F}"/>
              </a:ext>
            </a:extLst>
          </p:cNvPr>
          <p:cNvCxnSpPr>
            <a:cxnSpLocks/>
          </p:cNvCxnSpPr>
          <p:nvPr/>
        </p:nvCxnSpPr>
        <p:spPr>
          <a:xfrm>
            <a:off x="6096000" y="3091075"/>
            <a:ext cx="0" cy="13240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068C6CED-3DD9-4273-9CB9-576DF9E9CCB5}"/>
              </a:ext>
            </a:extLst>
          </p:cNvPr>
          <p:cNvCxnSpPr>
            <a:cxnSpLocks/>
          </p:cNvCxnSpPr>
          <p:nvPr/>
        </p:nvCxnSpPr>
        <p:spPr>
          <a:xfrm>
            <a:off x="6079598" y="3091075"/>
            <a:ext cx="1274189" cy="154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11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CDBB62E3-6E0C-4287-A4DB-0FD97ADEE7FD}"/>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A6058713-8ADB-42EF-9B85-4C5DE8B39E7D}"/>
              </a:ext>
            </a:extLst>
          </p:cNvPr>
          <p:cNvSpPr>
            <a:spLocks noGrp="1"/>
          </p:cNvSpPr>
          <p:nvPr>
            <p:ph type="title"/>
          </p:nvPr>
        </p:nvSpPr>
        <p:spPr/>
        <p:txBody>
          <a:bodyPr/>
          <a:lstStyle/>
          <a:p>
            <a:r>
              <a:rPr lang="ru-RU" sz="6000" dirty="0">
                <a:latin typeface="Garamond" panose="02020404030301010803" pitchFamily="18" charset="0"/>
                <a:ea typeface="+mn-ea"/>
                <a:cs typeface="+mn-cs"/>
              </a:rPr>
              <a:t>Первое упоминание</a:t>
            </a:r>
          </a:p>
        </p:txBody>
      </p:sp>
      <p:sp>
        <p:nvSpPr>
          <p:cNvPr id="3" name="Объект 2">
            <a:extLst>
              <a:ext uri="{FF2B5EF4-FFF2-40B4-BE49-F238E27FC236}">
                <a16:creationId xmlns:a16="http://schemas.microsoft.com/office/drawing/2014/main" id="{B46DF48E-7FBC-4BCD-9F81-3C9EA4B1B193}"/>
              </a:ext>
            </a:extLst>
          </p:cNvPr>
          <p:cNvSpPr>
            <a:spLocks noGrp="1"/>
          </p:cNvSpPr>
          <p:nvPr>
            <p:ph idx="1"/>
          </p:nvPr>
        </p:nvSpPr>
        <p:spPr>
          <a:xfrm>
            <a:off x="838201" y="1825625"/>
            <a:ext cx="5517775" cy="4351338"/>
          </a:xfrm>
        </p:spPr>
        <p:txBody>
          <a:bodyPr>
            <a:normAutofit/>
          </a:bodyPr>
          <a:lstStyle/>
          <a:p>
            <a:pPr marL="0" indent="0">
              <a:buNone/>
            </a:pPr>
            <a:r>
              <a:rPr lang="ru-RU" sz="2000" dirty="0"/>
              <a:t>Первое упоминание о Владимире на страницах «Повести временных лет» относится к 968 году. Когда Святослав находился на Балканах, Ольга со своими внуками пережила осаду Киева печенегами. Летописец рассказывает о подвиге юного киевлянина: тот сумел пробраться через вражеский стан и привести подмогу. Вскоре вернулся и Святослав, прогнал печенегов в степь и на время оградил Киев от опасности их набегов. Однако великий князь не хотел надолго задерживаться в Киеве, его влекло на Дунай. Поговаривали, что он даже задумал перенести столицу в придунайский город </a:t>
            </a:r>
            <a:r>
              <a:rPr lang="ru-RU" sz="2000" dirty="0" err="1"/>
              <a:t>Переяславец</a:t>
            </a:r>
            <a:r>
              <a:rPr lang="ru-RU" sz="2000" dirty="0"/>
              <a:t>, где пересекались важные торговые пути.</a:t>
            </a:r>
          </a:p>
        </p:txBody>
      </p:sp>
      <p:pic>
        <p:nvPicPr>
          <p:cNvPr id="5" name="Рисунок 4">
            <a:extLst>
              <a:ext uri="{FF2B5EF4-FFF2-40B4-BE49-F238E27FC236}">
                <a16:creationId xmlns:a16="http://schemas.microsoft.com/office/drawing/2014/main" id="{5CB4D04D-10F8-412A-B02E-D0F75C54F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105" y="1874931"/>
            <a:ext cx="4966447" cy="3298549"/>
          </a:xfrm>
          <a:prstGeom prst="rect">
            <a:avLst/>
          </a:prstGeom>
        </p:spPr>
      </p:pic>
      <p:sp>
        <p:nvSpPr>
          <p:cNvPr id="6" name="TextBox 5">
            <a:extLst>
              <a:ext uri="{FF2B5EF4-FFF2-40B4-BE49-F238E27FC236}">
                <a16:creationId xmlns:a16="http://schemas.microsoft.com/office/drawing/2014/main" id="{B216FAD7-B4C4-42C7-A69B-04AA24BDA31B}"/>
              </a:ext>
            </a:extLst>
          </p:cNvPr>
          <p:cNvSpPr txBox="1"/>
          <p:nvPr/>
        </p:nvSpPr>
        <p:spPr>
          <a:xfrm>
            <a:off x="7858641" y="5357723"/>
            <a:ext cx="2911374" cy="369332"/>
          </a:xfrm>
          <a:prstGeom prst="rect">
            <a:avLst/>
          </a:prstGeom>
          <a:noFill/>
        </p:spPr>
        <p:txBody>
          <a:bodyPr wrap="none" rtlCol="0">
            <a:spAutoFit/>
          </a:bodyPr>
          <a:lstStyle/>
          <a:p>
            <a:r>
              <a:rPr lang="ru-RU" i="1" dirty="0"/>
              <a:t>«Повесть временных лет»</a:t>
            </a:r>
          </a:p>
        </p:txBody>
      </p:sp>
    </p:spTree>
    <p:extLst>
      <p:ext uri="{BB962C8B-B14F-4D97-AF65-F5344CB8AC3E}">
        <p14:creationId xmlns:p14="http://schemas.microsoft.com/office/powerpoint/2010/main" val="34217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0689FE7-EB62-40E5-B9F0-2586AE2C37F5}"/>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1882A62B-0B4C-4EEA-AA41-84403D084910}"/>
              </a:ext>
            </a:extLst>
          </p:cNvPr>
          <p:cNvSpPr>
            <a:spLocks noGrp="1"/>
          </p:cNvSpPr>
          <p:nvPr>
            <p:ph type="title"/>
          </p:nvPr>
        </p:nvSpPr>
        <p:spPr/>
        <p:txBody>
          <a:bodyPr/>
          <a:lstStyle/>
          <a:p>
            <a:r>
              <a:rPr lang="ru-RU" sz="6000" dirty="0">
                <a:latin typeface="Garamond" panose="02020404030301010803" pitchFamily="18" charset="0"/>
                <a:ea typeface="+mn-ea"/>
                <a:cs typeface="+mn-cs"/>
              </a:rPr>
              <a:t>Правление Владимира</a:t>
            </a:r>
          </a:p>
        </p:txBody>
      </p:sp>
      <p:pic>
        <p:nvPicPr>
          <p:cNvPr id="5" name="Объект 4">
            <a:extLst>
              <a:ext uri="{FF2B5EF4-FFF2-40B4-BE49-F238E27FC236}">
                <a16:creationId xmlns:a16="http://schemas.microsoft.com/office/drawing/2014/main" id="{7E469CB8-8FFE-4542-A753-487DD28623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62165" y="1775509"/>
            <a:ext cx="5281214" cy="3354285"/>
          </a:xfrm>
        </p:spPr>
      </p:pic>
      <p:sp>
        <p:nvSpPr>
          <p:cNvPr id="7" name="TextBox 6">
            <a:extLst>
              <a:ext uri="{FF2B5EF4-FFF2-40B4-BE49-F238E27FC236}">
                <a16:creationId xmlns:a16="http://schemas.microsoft.com/office/drawing/2014/main" id="{3C4407E7-C0AB-4148-B0FA-6BF88DD17D83}"/>
              </a:ext>
            </a:extLst>
          </p:cNvPr>
          <p:cNvSpPr txBox="1"/>
          <p:nvPr/>
        </p:nvSpPr>
        <p:spPr>
          <a:xfrm>
            <a:off x="6562165" y="5288305"/>
            <a:ext cx="5281214" cy="584775"/>
          </a:xfrm>
          <a:prstGeom prst="rect">
            <a:avLst/>
          </a:prstGeom>
          <a:noFill/>
        </p:spPr>
        <p:txBody>
          <a:bodyPr wrap="square">
            <a:spAutoFit/>
          </a:bodyPr>
          <a:lstStyle/>
          <a:p>
            <a:pPr algn="r"/>
            <a:r>
              <a:rPr lang="ru-RU" sz="1600" b="0" i="1" dirty="0">
                <a:solidFill>
                  <a:srgbClr val="222222"/>
                </a:solidFill>
                <a:effectLst/>
                <a:latin typeface="Arial" panose="020B0604020202020204" pitchFamily="34" charset="0"/>
              </a:rPr>
              <a:t>Княжение Владимира Святославича в Новгороде; отъезд Святослава Игоревича в </a:t>
            </a:r>
            <a:r>
              <a:rPr lang="ru-RU" sz="1600" b="0" i="1" dirty="0" err="1">
                <a:solidFill>
                  <a:srgbClr val="222222"/>
                </a:solidFill>
                <a:effectLst/>
                <a:latin typeface="Arial" panose="020B0604020202020204" pitchFamily="34" charset="0"/>
              </a:rPr>
              <a:t>Переяславец</a:t>
            </a:r>
            <a:endParaRPr lang="ru-RU" sz="1600" i="1" dirty="0"/>
          </a:p>
        </p:txBody>
      </p:sp>
      <p:sp>
        <p:nvSpPr>
          <p:cNvPr id="9" name="TextBox 8">
            <a:extLst>
              <a:ext uri="{FF2B5EF4-FFF2-40B4-BE49-F238E27FC236}">
                <a16:creationId xmlns:a16="http://schemas.microsoft.com/office/drawing/2014/main" id="{5788F4E5-F25F-4D0C-A55F-5953A6867D63}"/>
              </a:ext>
            </a:extLst>
          </p:cNvPr>
          <p:cNvSpPr txBox="1"/>
          <p:nvPr/>
        </p:nvSpPr>
        <p:spPr>
          <a:xfrm>
            <a:off x="838200" y="1775509"/>
            <a:ext cx="5455024" cy="3693319"/>
          </a:xfrm>
          <a:prstGeom prst="rect">
            <a:avLst/>
          </a:prstGeom>
          <a:noFill/>
        </p:spPr>
        <p:txBody>
          <a:bodyPr wrap="square">
            <a:spAutoFit/>
          </a:bodyPr>
          <a:lstStyle/>
          <a:p>
            <a:r>
              <a:rPr lang="ru-RU" dirty="0"/>
              <a:t>Владимир еще ребенком в 9-летнем возрасте стал новгородским князем и начал свой путь правителя, впоследствии решительным образом повлиявшего на судьбу народа. ставником Владимира в Новгороде стал его дядя – воевода Добрыня. Именно он от имени Владимира управлял Новгородом, а также решал все наиболее значимые вопросы. Факт, что своевольный Новгород, возмущавшийся по любому не устраивавшему горожан поводу, в период управления им князем Владимиром и его наставником оставался спокойным, свидетельствовало об их достаточной взвешенной и разумной политике.</a:t>
            </a:r>
          </a:p>
        </p:txBody>
      </p:sp>
    </p:spTree>
    <p:extLst>
      <p:ext uri="{BB962C8B-B14F-4D97-AF65-F5344CB8AC3E}">
        <p14:creationId xmlns:p14="http://schemas.microsoft.com/office/powerpoint/2010/main" val="304924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DE8DF0B-9E33-4070-970D-48315670A1F6}"/>
              </a:ext>
            </a:extLst>
          </p:cNvPr>
          <p:cNvPicPr>
            <a:picLocks noChangeAspect="1"/>
          </p:cNvPicPr>
          <p:nvPr/>
        </p:nvPicPr>
        <p:blipFill>
          <a:blip r:embed="rId2">
            <a:duotone>
              <a:schemeClr val="bg2">
                <a:shade val="45000"/>
                <a:satMod val="135000"/>
              </a:schemeClr>
              <a:prstClr val="white"/>
            </a:duotone>
            <a:alphaModFix amt="5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13765" y="-762002"/>
            <a:ext cx="13124330" cy="9843247"/>
          </a:xfrm>
          <a:prstGeom prst="rect">
            <a:avLst/>
          </a:prstGeom>
        </p:spPr>
      </p:pic>
      <p:sp>
        <p:nvSpPr>
          <p:cNvPr id="2" name="Заголовок 1">
            <a:extLst>
              <a:ext uri="{FF2B5EF4-FFF2-40B4-BE49-F238E27FC236}">
                <a16:creationId xmlns:a16="http://schemas.microsoft.com/office/drawing/2014/main" id="{9C38728B-4626-4841-883F-B0D31998A980}"/>
              </a:ext>
            </a:extLst>
          </p:cNvPr>
          <p:cNvSpPr>
            <a:spLocks noGrp="1"/>
          </p:cNvSpPr>
          <p:nvPr>
            <p:ph type="title"/>
          </p:nvPr>
        </p:nvSpPr>
        <p:spPr/>
        <p:txBody>
          <a:bodyPr/>
          <a:lstStyle/>
          <a:p>
            <a:r>
              <a:rPr lang="ru-RU" sz="6000" dirty="0">
                <a:latin typeface="Garamond" panose="02020404030301010803" pitchFamily="18" charset="0"/>
                <a:ea typeface="+mn-ea"/>
                <a:cs typeface="+mn-cs"/>
              </a:rPr>
              <a:t>Гибель Святослава</a:t>
            </a:r>
          </a:p>
        </p:txBody>
      </p:sp>
      <p:sp>
        <p:nvSpPr>
          <p:cNvPr id="3" name="Объект 2">
            <a:extLst>
              <a:ext uri="{FF2B5EF4-FFF2-40B4-BE49-F238E27FC236}">
                <a16:creationId xmlns:a16="http://schemas.microsoft.com/office/drawing/2014/main" id="{EEE7F0F6-C621-4800-88FD-4F6C5579E5D3}"/>
              </a:ext>
            </a:extLst>
          </p:cNvPr>
          <p:cNvSpPr>
            <a:spLocks noGrp="1"/>
          </p:cNvSpPr>
          <p:nvPr>
            <p:ph idx="1"/>
          </p:nvPr>
        </p:nvSpPr>
        <p:spPr/>
        <p:txBody>
          <a:bodyPr/>
          <a:lstStyle/>
          <a:p>
            <a:pPr marL="0" indent="0">
              <a:buNone/>
            </a:pPr>
            <a:r>
              <a:rPr lang="ru-RU" dirty="0"/>
              <a:t>Гибель Святослава в 972 году кардинально изменила ход дальнейшей истории Руси. Сыновья стали княжить самостоятельно, но долго </a:t>
            </a:r>
            <a:r>
              <a:rPr lang="ru-RU" dirty="0" err="1"/>
              <a:t>троевластие</a:t>
            </a:r>
            <a:r>
              <a:rPr lang="ru-RU" dirty="0"/>
              <a:t> продолжаться не могло. Вскоре отношения братьев испортились, начались междоусобицы. Это произошло после гибели друга Ярополка, виновным в которой оказался Олег. Первый же бой закончился для Олега плачевно: его войско было разгромлено, сам он погиб. Ярополк объединил захваченные территории со своими.</a:t>
            </a:r>
          </a:p>
        </p:txBody>
      </p:sp>
    </p:spTree>
    <p:extLst>
      <p:ext uri="{BB962C8B-B14F-4D97-AF65-F5344CB8AC3E}">
        <p14:creationId xmlns:p14="http://schemas.microsoft.com/office/powerpoint/2010/main" val="3328545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CA8342B-B356-43C7-B74F-4071696F0BBE}"/>
              </a:ext>
            </a:extLst>
          </p:cNvPr>
          <p:cNvPicPr>
            <a:picLocks noChangeAspect="1"/>
          </p:cNvPicPr>
          <p:nvPr/>
        </p:nvPicPr>
        <p:blipFill>
          <a:blip r:embed="rId2">
            <a:duotone>
              <a:schemeClr val="bg2">
                <a:shade val="45000"/>
                <a:satMod val="135000"/>
              </a:schemeClr>
              <a:prstClr val="white"/>
            </a:duotone>
            <a:alphaModFix amt="5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13765" y="-762002"/>
            <a:ext cx="13124330" cy="9843247"/>
          </a:xfrm>
          <a:prstGeom prst="rect">
            <a:avLst/>
          </a:prstGeom>
        </p:spPr>
      </p:pic>
      <p:sp>
        <p:nvSpPr>
          <p:cNvPr id="2" name="Заголовок 1">
            <a:extLst>
              <a:ext uri="{FF2B5EF4-FFF2-40B4-BE49-F238E27FC236}">
                <a16:creationId xmlns:a16="http://schemas.microsoft.com/office/drawing/2014/main" id="{1D6FDBD4-0C74-4CE8-81B1-B0D6D24150D3}"/>
              </a:ext>
            </a:extLst>
          </p:cNvPr>
          <p:cNvSpPr>
            <a:spLocks noGrp="1"/>
          </p:cNvSpPr>
          <p:nvPr>
            <p:ph type="title"/>
          </p:nvPr>
        </p:nvSpPr>
        <p:spPr/>
        <p:txBody>
          <a:bodyPr/>
          <a:lstStyle/>
          <a:p>
            <a:r>
              <a:rPr lang="ru-RU" sz="6000" dirty="0">
                <a:latin typeface="Garamond" panose="02020404030301010803" pitchFamily="18" charset="0"/>
                <a:ea typeface="+mn-ea"/>
                <a:cs typeface="+mn-cs"/>
              </a:rPr>
              <a:t>Первая междоусобная война</a:t>
            </a:r>
          </a:p>
        </p:txBody>
      </p:sp>
      <p:sp>
        <p:nvSpPr>
          <p:cNvPr id="3" name="Объект 2">
            <a:extLst>
              <a:ext uri="{FF2B5EF4-FFF2-40B4-BE49-F238E27FC236}">
                <a16:creationId xmlns:a16="http://schemas.microsoft.com/office/drawing/2014/main" id="{A361A09E-3D6E-4364-BEB5-D37013AAD491}"/>
              </a:ext>
            </a:extLst>
          </p:cNvPr>
          <p:cNvSpPr>
            <a:spLocks noGrp="1"/>
          </p:cNvSpPr>
          <p:nvPr>
            <p:ph idx="1"/>
          </p:nvPr>
        </p:nvSpPr>
        <p:spPr/>
        <p:txBody>
          <a:bodyPr>
            <a:normAutofit fontScale="92500" lnSpcReduction="10000"/>
          </a:bodyPr>
          <a:lstStyle/>
          <a:p>
            <a:pPr marL="0" indent="0">
              <a:buNone/>
            </a:pPr>
            <a:r>
              <a:rPr lang="ru-RU" dirty="0"/>
              <a:t>Владимир, покинул родные места и поселился в Скандинавии. Таким образом, Ярополк стал правителем всего Древнерусского государства. У Владимира, за годы, проведенные в варяжских землях, состоявших в основном из военных походов, окончательно сформировался характер. К храбрости и отваге молодого князя добавились целеустремленность и терпение. Владимир ждал своего часа. Спустя некоторое время во главе наёмного варяжского войска он появился в Новгороде. А летом 978 года, собрав под своим стягом варяг, славян, чуди и кривичей, он двинулся на Киев. Так началась война между Владимиром и его братом, которая закончилась смертью Великого князя Ярополка, развязавшего братоубийственную войну и ставшего в конечном итоге ее жертвой. Добавив к своему войску дружинников Ярополка, Владимир вошел в Киев и стал единовластным правителем Руси.</a:t>
            </a:r>
          </a:p>
        </p:txBody>
      </p:sp>
    </p:spTree>
    <p:extLst>
      <p:ext uri="{BB962C8B-B14F-4D97-AF65-F5344CB8AC3E}">
        <p14:creationId xmlns:p14="http://schemas.microsoft.com/office/powerpoint/2010/main" val="99579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2C18DB40-4759-40EA-A568-A8E1F3A39C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8" y="0"/>
            <a:ext cx="12189272" cy="6248400"/>
          </a:xfrm>
        </p:spPr>
      </p:pic>
      <p:sp>
        <p:nvSpPr>
          <p:cNvPr id="6" name="TextBox 5">
            <a:extLst>
              <a:ext uri="{FF2B5EF4-FFF2-40B4-BE49-F238E27FC236}">
                <a16:creationId xmlns:a16="http://schemas.microsoft.com/office/drawing/2014/main" id="{4A9547A0-D36F-4EFF-9BAC-CDE5239D978F}"/>
              </a:ext>
            </a:extLst>
          </p:cNvPr>
          <p:cNvSpPr txBox="1"/>
          <p:nvPr/>
        </p:nvSpPr>
        <p:spPr>
          <a:xfrm>
            <a:off x="617769" y="6336146"/>
            <a:ext cx="11303222" cy="369332"/>
          </a:xfrm>
          <a:prstGeom prst="rect">
            <a:avLst/>
          </a:prstGeom>
          <a:noFill/>
        </p:spPr>
        <p:txBody>
          <a:bodyPr wrap="none" rtlCol="0">
            <a:spAutoFit/>
          </a:bodyPr>
          <a:lstStyle/>
          <a:p>
            <a:r>
              <a:rPr lang="ru-RU" b="0" i="1" dirty="0">
                <a:solidFill>
                  <a:srgbClr val="222222"/>
                </a:solidFill>
                <a:effectLst/>
                <a:latin typeface="Arial" panose="020B0604020202020204" pitchFamily="34" charset="0"/>
              </a:rPr>
              <a:t>Убийство по повелению Владимира Святославича своего брата, Ярополка Святославича Киевского</a:t>
            </a:r>
            <a:endParaRPr lang="ru-RU" i="1" dirty="0"/>
          </a:p>
        </p:txBody>
      </p:sp>
    </p:spTree>
    <p:extLst>
      <p:ext uri="{BB962C8B-B14F-4D97-AF65-F5344CB8AC3E}">
        <p14:creationId xmlns:p14="http://schemas.microsoft.com/office/powerpoint/2010/main" val="404186386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1595</Words>
  <Application>Microsoft Office PowerPoint</Application>
  <PresentationFormat>Широкоэкранный</PresentationFormat>
  <Paragraphs>61</Paragraphs>
  <Slides>18</Slides>
  <Notes>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18</vt:i4>
      </vt:variant>
    </vt:vector>
  </HeadingPairs>
  <TitlesOfParts>
    <vt:vector size="25" baseType="lpstr">
      <vt:lpstr>Arial</vt:lpstr>
      <vt:lpstr>Calibri</vt:lpstr>
      <vt:lpstr>Calibri Light</vt:lpstr>
      <vt:lpstr>Garamond</vt:lpstr>
      <vt:lpstr>Helvetica</vt:lpstr>
      <vt:lpstr>YS Text</vt:lpstr>
      <vt:lpstr>Тема Office</vt:lpstr>
      <vt:lpstr>ВЛАДИМИРА СВЯТОГО</vt:lpstr>
      <vt:lpstr>Точка зрения</vt:lpstr>
      <vt:lpstr>Ранние годы</vt:lpstr>
      <vt:lpstr>Презентация PowerPoint</vt:lpstr>
      <vt:lpstr>Первое упоминание</vt:lpstr>
      <vt:lpstr>Правление Владимира</vt:lpstr>
      <vt:lpstr>Гибель Святослава</vt:lpstr>
      <vt:lpstr>Первая междоусобная война</vt:lpstr>
      <vt:lpstr>Презентация PowerPoint</vt:lpstr>
      <vt:lpstr>Военно-политическая деятельность</vt:lpstr>
      <vt:lpstr>Укрепление рубежей</vt:lpstr>
      <vt:lpstr>Презентация PowerPoint</vt:lpstr>
      <vt:lpstr>Равноапостольные княгиня  Ольга и князь Владимир</vt:lpstr>
      <vt:lpstr>Внутренняя политика после крещения</vt:lpstr>
      <vt:lpstr>Отношения с Византийской Империей</vt:lpstr>
      <vt:lpstr>Дела семейные</vt:lpstr>
      <vt:lpstr>Конец правления</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ВЛАДИМИРА СВЯТОГО</dc:title>
  <dc:creator>zeloniyosminog@gmail.com</dc:creator>
  <cp:lastModifiedBy>zeloniyosminog@gmail.com</cp:lastModifiedBy>
  <cp:revision>48</cp:revision>
  <dcterms:created xsi:type="dcterms:W3CDTF">2024-03-03T07:54:47Z</dcterms:created>
  <dcterms:modified xsi:type="dcterms:W3CDTF">2024-03-06T21:39:48Z</dcterms:modified>
</cp:coreProperties>
</file>